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366" r:id="rId3"/>
    <p:sldId id="403" r:id="rId4"/>
    <p:sldId id="383" r:id="rId5"/>
    <p:sldId id="422" r:id="rId6"/>
    <p:sldId id="426" r:id="rId7"/>
    <p:sldId id="427" r:id="rId8"/>
    <p:sldId id="404" r:id="rId9"/>
    <p:sldId id="437" r:id="rId10"/>
    <p:sldId id="316" r:id="rId11"/>
  </p:sldIdLst>
  <p:sldSz cx="9144000" cy="6858000" type="screen4x3"/>
  <p:notesSz cx="6858000" cy="91440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78841" autoAdjust="0"/>
  </p:normalViewPr>
  <p:slideViewPr>
    <p:cSldViewPr>
      <p:cViewPr>
        <p:scale>
          <a:sx n="50" d="100"/>
          <a:sy n="50" d="100"/>
        </p:scale>
        <p:origin x="-1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8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886B7C-1A75-4C29-B6A6-288AFCB0252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7DEC11-FB2B-4D78-9EE1-2329B1895A4C}">
      <dgm:prSet phldrT="[Texto]"/>
      <dgm:spPr/>
      <dgm:t>
        <a:bodyPr/>
        <a:lstStyle/>
        <a:p>
          <a:r>
            <a:rPr lang="es-CL" dirty="0" smtClean="0"/>
            <a:t>Piloto (2012)</a:t>
          </a:r>
          <a:endParaRPr lang="en-US" dirty="0"/>
        </a:p>
      </dgm:t>
    </dgm:pt>
    <dgm:pt modelId="{9C419DD6-1527-4E3C-A7C3-A47A78C5B0FE}" type="parTrans" cxnId="{7676201E-EA92-46CB-AEF7-3EDF8642E6AE}">
      <dgm:prSet/>
      <dgm:spPr/>
      <dgm:t>
        <a:bodyPr/>
        <a:lstStyle/>
        <a:p>
          <a:endParaRPr lang="en-US"/>
        </a:p>
      </dgm:t>
    </dgm:pt>
    <dgm:pt modelId="{6B5821B5-13BE-43C0-A254-11191C05EBD4}" type="sibTrans" cxnId="{7676201E-EA92-46CB-AEF7-3EDF8642E6AE}">
      <dgm:prSet/>
      <dgm:spPr/>
      <dgm:t>
        <a:bodyPr/>
        <a:lstStyle/>
        <a:p>
          <a:endParaRPr lang="en-US"/>
        </a:p>
      </dgm:t>
    </dgm:pt>
    <dgm:pt modelId="{E83DD6DC-D761-4617-AF38-2B3EEE28A4B8}">
      <dgm:prSet phldrT="[Texto]"/>
      <dgm:spPr/>
      <dgm:t>
        <a:bodyPr/>
        <a:lstStyle/>
        <a:p>
          <a:r>
            <a:rPr lang="en-GB" noProof="0" dirty="0" smtClean="0"/>
            <a:t>May – Jun: Northern hemisphere</a:t>
          </a:r>
          <a:endParaRPr lang="en-GB" noProof="0" dirty="0"/>
        </a:p>
      </dgm:t>
    </dgm:pt>
    <dgm:pt modelId="{5769FA18-38A0-480F-96DA-358371421E5A}" type="parTrans" cxnId="{0E38344A-49E5-4910-918F-F8D1D4E6EF05}">
      <dgm:prSet/>
      <dgm:spPr/>
      <dgm:t>
        <a:bodyPr/>
        <a:lstStyle/>
        <a:p>
          <a:endParaRPr lang="en-US"/>
        </a:p>
      </dgm:t>
    </dgm:pt>
    <dgm:pt modelId="{DAC56DC2-E900-4A4A-8405-5232BF3B2931}" type="sibTrans" cxnId="{0E38344A-49E5-4910-918F-F8D1D4E6EF05}">
      <dgm:prSet/>
      <dgm:spPr/>
      <dgm:t>
        <a:bodyPr/>
        <a:lstStyle/>
        <a:p>
          <a:endParaRPr lang="en-US"/>
        </a:p>
      </dgm:t>
    </dgm:pt>
    <dgm:pt modelId="{FCAE5F52-0F16-42A3-82C3-59536342B30E}">
      <dgm:prSet phldrT="[Texto]"/>
      <dgm:spPr/>
      <dgm:t>
        <a:bodyPr/>
        <a:lstStyle/>
        <a:p>
          <a:r>
            <a:rPr lang="en-GB" noProof="0" dirty="0" smtClean="0"/>
            <a:t>Ago – Nov: Sothern Hemisphere</a:t>
          </a:r>
          <a:endParaRPr lang="en-GB" noProof="0" dirty="0"/>
        </a:p>
      </dgm:t>
    </dgm:pt>
    <dgm:pt modelId="{1977F66B-1009-4008-A92F-93B3106A3C81}" type="parTrans" cxnId="{F1B81B63-6CB1-4BEE-9187-3A6573F3C073}">
      <dgm:prSet/>
      <dgm:spPr/>
      <dgm:t>
        <a:bodyPr/>
        <a:lstStyle/>
        <a:p>
          <a:endParaRPr lang="en-US"/>
        </a:p>
      </dgm:t>
    </dgm:pt>
    <dgm:pt modelId="{6677CE9F-DADA-4155-B2F7-4BBE756814CB}" type="sibTrans" cxnId="{F1B81B63-6CB1-4BEE-9187-3A6573F3C073}">
      <dgm:prSet/>
      <dgm:spPr/>
      <dgm:t>
        <a:bodyPr/>
        <a:lstStyle/>
        <a:p>
          <a:endParaRPr lang="en-US"/>
        </a:p>
      </dgm:t>
    </dgm:pt>
    <dgm:pt modelId="{3B4931B6-AD93-489A-B7D4-E526A00B0BE8}">
      <dgm:prSet phldrT="[Texto]"/>
      <dgm:spPr/>
      <dgm:t>
        <a:bodyPr/>
        <a:lstStyle/>
        <a:p>
          <a:r>
            <a:rPr lang="es-CL" dirty="0" smtClean="0"/>
            <a:t>Definitiva (2013)</a:t>
          </a:r>
          <a:endParaRPr lang="en-US" dirty="0"/>
        </a:p>
      </dgm:t>
    </dgm:pt>
    <dgm:pt modelId="{6A68B86A-9C80-4864-BD6B-EB6A8DD59D4F}" type="parTrans" cxnId="{6FFF5046-1BFE-4F11-B560-FEB8285E3379}">
      <dgm:prSet/>
      <dgm:spPr/>
      <dgm:t>
        <a:bodyPr/>
        <a:lstStyle/>
        <a:p>
          <a:endParaRPr lang="en-US"/>
        </a:p>
      </dgm:t>
    </dgm:pt>
    <dgm:pt modelId="{37C4F39B-DA26-4529-845E-B587A29C6A62}" type="sibTrans" cxnId="{6FFF5046-1BFE-4F11-B560-FEB8285E3379}">
      <dgm:prSet/>
      <dgm:spPr/>
      <dgm:t>
        <a:bodyPr/>
        <a:lstStyle/>
        <a:p>
          <a:endParaRPr lang="en-US"/>
        </a:p>
      </dgm:t>
    </dgm:pt>
    <dgm:pt modelId="{1C8A1074-9C89-483C-89B4-22864DF0FFB6}">
      <dgm:prSet phldrT="[Texto]"/>
      <dgm:spPr/>
      <dgm:t>
        <a:bodyPr/>
        <a:lstStyle/>
        <a:p>
          <a:r>
            <a:rPr lang="en-GB" noProof="0" dirty="0" smtClean="0"/>
            <a:t>May – Jun: Northern hemisphere</a:t>
          </a:r>
          <a:endParaRPr lang="en-US" dirty="0"/>
        </a:p>
      </dgm:t>
    </dgm:pt>
    <dgm:pt modelId="{6AEBE36B-62C5-424E-843F-0FD739B324AF}" type="parTrans" cxnId="{32163168-9FCD-454A-85EE-E1C9BF23AE6A}">
      <dgm:prSet/>
      <dgm:spPr/>
      <dgm:t>
        <a:bodyPr/>
        <a:lstStyle/>
        <a:p>
          <a:endParaRPr lang="en-US"/>
        </a:p>
      </dgm:t>
    </dgm:pt>
    <dgm:pt modelId="{4E2AF878-A66B-4DB5-AA71-B16AA7FBF729}" type="sibTrans" cxnId="{32163168-9FCD-454A-85EE-E1C9BF23AE6A}">
      <dgm:prSet/>
      <dgm:spPr/>
      <dgm:t>
        <a:bodyPr/>
        <a:lstStyle/>
        <a:p>
          <a:endParaRPr lang="en-US"/>
        </a:p>
      </dgm:t>
    </dgm:pt>
    <dgm:pt modelId="{071E135C-340D-41D8-BFD4-1A6C87BA8587}">
      <dgm:prSet phldrT="[Texto]"/>
      <dgm:spPr/>
      <dgm:t>
        <a:bodyPr/>
        <a:lstStyle/>
        <a:p>
          <a:r>
            <a:rPr lang="es-CL" dirty="0" smtClean="0"/>
            <a:t>Análisis (2014)</a:t>
          </a:r>
          <a:endParaRPr lang="en-US" dirty="0"/>
        </a:p>
      </dgm:t>
    </dgm:pt>
    <dgm:pt modelId="{9115A8CA-1E65-4461-B9E1-61703E7F12F9}" type="parTrans" cxnId="{549BD865-0C44-4104-A22E-3C8290BDC4A7}">
      <dgm:prSet/>
      <dgm:spPr/>
      <dgm:t>
        <a:bodyPr/>
        <a:lstStyle/>
        <a:p>
          <a:endParaRPr lang="en-US"/>
        </a:p>
      </dgm:t>
    </dgm:pt>
    <dgm:pt modelId="{0574FF21-51B5-4CC9-B1C0-6C4D91305639}" type="sibTrans" cxnId="{549BD865-0C44-4104-A22E-3C8290BDC4A7}">
      <dgm:prSet/>
      <dgm:spPr/>
      <dgm:t>
        <a:bodyPr/>
        <a:lstStyle/>
        <a:p>
          <a:endParaRPr lang="en-US"/>
        </a:p>
      </dgm:t>
    </dgm:pt>
    <dgm:pt modelId="{C50712E8-5E4C-4B15-BE9F-B6DED84B0FA2}">
      <dgm:prSet phldrT="[Texto]"/>
      <dgm:spPr/>
      <dgm:t>
        <a:bodyPr/>
        <a:lstStyle/>
        <a:p>
          <a:r>
            <a:rPr lang="en-GB" noProof="0" dirty="0" smtClean="0"/>
            <a:t>Analysis</a:t>
          </a:r>
          <a:endParaRPr lang="en-GB" noProof="0" dirty="0"/>
        </a:p>
      </dgm:t>
    </dgm:pt>
    <dgm:pt modelId="{C1794EBC-96D7-45BE-A108-245E1391BF00}" type="parTrans" cxnId="{5C10D036-2089-4EC7-964F-0F0F3D07A13E}">
      <dgm:prSet/>
      <dgm:spPr/>
      <dgm:t>
        <a:bodyPr/>
        <a:lstStyle/>
        <a:p>
          <a:endParaRPr lang="en-US"/>
        </a:p>
      </dgm:t>
    </dgm:pt>
    <dgm:pt modelId="{DFB65667-05AB-4141-8489-4B178D6CD2AD}" type="sibTrans" cxnId="{5C10D036-2089-4EC7-964F-0F0F3D07A13E}">
      <dgm:prSet/>
      <dgm:spPr/>
      <dgm:t>
        <a:bodyPr/>
        <a:lstStyle/>
        <a:p>
          <a:endParaRPr lang="en-US"/>
        </a:p>
      </dgm:t>
    </dgm:pt>
    <dgm:pt modelId="{81362498-C8A1-4AF2-A7E1-BFE1E6CED9F7}">
      <dgm:prSet phldrT="[Texto]"/>
      <dgm:spPr/>
      <dgm:t>
        <a:bodyPr/>
        <a:lstStyle/>
        <a:p>
          <a:r>
            <a:rPr lang="en-GB" noProof="0" dirty="0" smtClean="0"/>
            <a:t>First reports</a:t>
          </a:r>
          <a:endParaRPr lang="en-GB" noProof="0" dirty="0"/>
        </a:p>
      </dgm:t>
    </dgm:pt>
    <dgm:pt modelId="{E9828D12-A5D8-44A3-B460-EF182860BE8E}" type="parTrans" cxnId="{0EBF2BFD-6717-4C71-9790-0F36343CD191}">
      <dgm:prSet/>
      <dgm:spPr/>
      <dgm:t>
        <a:bodyPr/>
        <a:lstStyle/>
        <a:p>
          <a:endParaRPr lang="en-US"/>
        </a:p>
      </dgm:t>
    </dgm:pt>
    <dgm:pt modelId="{03BF2B0A-A74E-4362-87F8-63D05AAFCC36}" type="sibTrans" cxnId="{0EBF2BFD-6717-4C71-9790-0F36343CD191}">
      <dgm:prSet/>
      <dgm:spPr/>
      <dgm:t>
        <a:bodyPr/>
        <a:lstStyle/>
        <a:p>
          <a:endParaRPr lang="en-US"/>
        </a:p>
      </dgm:t>
    </dgm:pt>
    <dgm:pt modelId="{3190C710-3899-48F7-A987-E6B3AC6DC2F5}">
      <dgm:prSet phldrT="[Texto]"/>
      <dgm:spPr/>
      <dgm:t>
        <a:bodyPr/>
        <a:lstStyle/>
        <a:p>
          <a:r>
            <a:rPr lang="es-CL" dirty="0" smtClean="0"/>
            <a:t>Preparación (2011)</a:t>
          </a:r>
          <a:endParaRPr lang="en-US" dirty="0"/>
        </a:p>
      </dgm:t>
    </dgm:pt>
    <dgm:pt modelId="{F3B7D388-786D-457B-AF35-57BAA1FF1B16}" type="parTrans" cxnId="{BDB7BE0D-6B0D-4911-A6A3-449BA4B1CACB}">
      <dgm:prSet/>
      <dgm:spPr/>
    </dgm:pt>
    <dgm:pt modelId="{0B2B25C7-5FC8-4545-9359-6BB9CBE2F12D}" type="sibTrans" cxnId="{BDB7BE0D-6B0D-4911-A6A3-449BA4B1CACB}">
      <dgm:prSet/>
      <dgm:spPr/>
    </dgm:pt>
    <dgm:pt modelId="{A93E171A-CA52-4339-B700-208388D4DD2C}">
      <dgm:prSet phldrT="[Texto]"/>
      <dgm:spPr/>
      <dgm:t>
        <a:bodyPr/>
        <a:lstStyle/>
        <a:p>
          <a:r>
            <a:rPr lang="en-GB" noProof="0" dirty="0" smtClean="0"/>
            <a:t>Curriculum analysis</a:t>
          </a:r>
          <a:endParaRPr lang="en-GB" noProof="0" dirty="0"/>
        </a:p>
      </dgm:t>
    </dgm:pt>
    <dgm:pt modelId="{AAFB95E4-D942-428D-8DA7-8C65F2FA3AC8}" type="parTrans" cxnId="{29EF1DF9-FE4C-4F35-BE3D-5C4463FA1BE8}">
      <dgm:prSet/>
      <dgm:spPr/>
    </dgm:pt>
    <dgm:pt modelId="{CD9517DF-FC3C-446B-9900-CF568D6C05D6}" type="sibTrans" cxnId="{29EF1DF9-FE4C-4F35-BE3D-5C4463FA1BE8}">
      <dgm:prSet/>
      <dgm:spPr/>
    </dgm:pt>
    <dgm:pt modelId="{21809D4A-6061-42FD-8C3E-1D175C945B70}">
      <dgm:prSet phldrT="[Texto]"/>
      <dgm:spPr/>
      <dgm:t>
        <a:bodyPr/>
        <a:lstStyle/>
        <a:p>
          <a:r>
            <a:rPr lang="en-GB" noProof="0" dirty="0" smtClean="0"/>
            <a:t>Development of theoretical framework and tests</a:t>
          </a:r>
          <a:endParaRPr lang="en-GB" noProof="0" dirty="0"/>
        </a:p>
      </dgm:t>
    </dgm:pt>
    <dgm:pt modelId="{D686226E-4EBA-4BC6-A7A2-F30FEA1F50B4}" type="parTrans" cxnId="{22455D8E-280F-451F-8549-0E31E279AA57}">
      <dgm:prSet/>
      <dgm:spPr/>
    </dgm:pt>
    <dgm:pt modelId="{891FBABC-CA5C-42E4-A4F7-1E8903E79DF0}" type="sibTrans" cxnId="{22455D8E-280F-451F-8549-0E31E279AA57}">
      <dgm:prSet/>
      <dgm:spPr/>
    </dgm:pt>
    <dgm:pt modelId="{7C34CB1B-D27E-4FA8-A57D-1157A045A88F}">
      <dgm:prSet/>
      <dgm:spPr/>
      <dgm:t>
        <a:bodyPr/>
        <a:lstStyle/>
        <a:p>
          <a:r>
            <a:rPr lang="en-GB" noProof="0" dirty="0" smtClean="0"/>
            <a:t>Ago – Nov: Sothern Hemisphere</a:t>
          </a:r>
          <a:endParaRPr lang="en-GB" noProof="0" dirty="0"/>
        </a:p>
      </dgm:t>
    </dgm:pt>
    <dgm:pt modelId="{A4D15ED5-4AF5-4D73-A34E-319CEBCDBFA9}" type="parTrans" cxnId="{BD1B61DB-FBDE-4CEA-9B4D-AE4B73EFDDB1}">
      <dgm:prSet/>
      <dgm:spPr/>
      <dgm:t>
        <a:bodyPr/>
        <a:lstStyle/>
        <a:p>
          <a:endParaRPr lang="es-CL"/>
        </a:p>
      </dgm:t>
    </dgm:pt>
    <dgm:pt modelId="{447B90D6-BC8A-444B-80BC-5C8E3598489C}" type="sibTrans" cxnId="{BD1B61DB-FBDE-4CEA-9B4D-AE4B73EFDDB1}">
      <dgm:prSet/>
      <dgm:spPr/>
      <dgm:t>
        <a:bodyPr/>
        <a:lstStyle/>
        <a:p>
          <a:endParaRPr lang="es-CL"/>
        </a:p>
      </dgm:t>
    </dgm:pt>
    <dgm:pt modelId="{DB223522-5B04-4CAB-B6AD-79F79A4AF560}" type="pres">
      <dgm:prSet presAssocID="{19886B7C-1A75-4C29-B6A6-288AFCB0252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4DEFFB-9521-4EC6-85FC-B3697FFBFC19}" type="pres">
      <dgm:prSet presAssocID="{3190C710-3899-48F7-A987-E6B3AC6DC2F5}" presName="composite" presStyleCnt="0"/>
      <dgm:spPr/>
    </dgm:pt>
    <dgm:pt modelId="{E73ABAA2-ABB3-44DD-860F-8B500670EB1D}" type="pres">
      <dgm:prSet presAssocID="{3190C710-3899-48F7-A987-E6B3AC6DC2F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CC876-A5F0-40C1-996D-55D715C5ED8E}" type="pres">
      <dgm:prSet presAssocID="{3190C710-3899-48F7-A987-E6B3AC6DC2F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87F4C-B3F4-41A9-BFBA-85EF5AA6899E}" type="pres">
      <dgm:prSet presAssocID="{0B2B25C7-5FC8-4545-9359-6BB9CBE2F12D}" presName="sp" presStyleCnt="0"/>
      <dgm:spPr/>
    </dgm:pt>
    <dgm:pt modelId="{7CBB01BB-91C0-430A-8697-68767A0459AE}" type="pres">
      <dgm:prSet presAssocID="{197DEC11-FB2B-4D78-9EE1-2329B1895A4C}" presName="composite" presStyleCnt="0"/>
      <dgm:spPr/>
    </dgm:pt>
    <dgm:pt modelId="{1FA66567-96B7-46D1-970C-C327929EA7B5}" type="pres">
      <dgm:prSet presAssocID="{197DEC11-FB2B-4D78-9EE1-2329B1895A4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BC9EF-F8D3-4C62-BDE1-7DC899280C7C}" type="pres">
      <dgm:prSet presAssocID="{197DEC11-FB2B-4D78-9EE1-2329B1895A4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583D3-F7E9-4A1B-8394-E8C974984CAC}" type="pres">
      <dgm:prSet presAssocID="{6B5821B5-13BE-43C0-A254-11191C05EBD4}" presName="sp" presStyleCnt="0"/>
      <dgm:spPr/>
    </dgm:pt>
    <dgm:pt modelId="{DC9C7442-3DDA-43D5-B94B-E333CCBE6434}" type="pres">
      <dgm:prSet presAssocID="{3B4931B6-AD93-489A-B7D4-E526A00B0BE8}" presName="composite" presStyleCnt="0"/>
      <dgm:spPr/>
    </dgm:pt>
    <dgm:pt modelId="{C4972F8C-BA47-4446-B9D6-3E27830B13E4}" type="pres">
      <dgm:prSet presAssocID="{3B4931B6-AD93-489A-B7D4-E526A00B0BE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AE5A7-6CA1-4306-BE4D-89A675CD95E5}" type="pres">
      <dgm:prSet presAssocID="{3B4931B6-AD93-489A-B7D4-E526A00B0BE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62172-3C26-493D-919B-65A443F7A506}" type="pres">
      <dgm:prSet presAssocID="{37C4F39B-DA26-4529-845E-B587A29C6A62}" presName="sp" presStyleCnt="0"/>
      <dgm:spPr/>
    </dgm:pt>
    <dgm:pt modelId="{A8B2F1E5-58B8-48EE-9085-E391A228A689}" type="pres">
      <dgm:prSet presAssocID="{071E135C-340D-41D8-BFD4-1A6C87BA8587}" presName="composite" presStyleCnt="0"/>
      <dgm:spPr/>
    </dgm:pt>
    <dgm:pt modelId="{900B0B27-90C3-41D9-BB28-1B20EA7F33AD}" type="pres">
      <dgm:prSet presAssocID="{071E135C-340D-41D8-BFD4-1A6C87BA858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7F4DC-B65E-4872-8FAE-2EB225C37EA1}" type="pres">
      <dgm:prSet presAssocID="{071E135C-340D-41D8-BFD4-1A6C87BA858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EF1DF9-FE4C-4F35-BE3D-5C4463FA1BE8}" srcId="{3190C710-3899-48F7-A987-E6B3AC6DC2F5}" destId="{A93E171A-CA52-4339-B700-208388D4DD2C}" srcOrd="0" destOrd="0" parTransId="{AAFB95E4-D942-428D-8DA7-8C65F2FA3AC8}" sibTransId="{CD9517DF-FC3C-446B-9900-CF568D6C05D6}"/>
    <dgm:cxn modelId="{0EBF2BFD-6717-4C71-9790-0F36343CD191}" srcId="{071E135C-340D-41D8-BFD4-1A6C87BA8587}" destId="{81362498-C8A1-4AF2-A7E1-BFE1E6CED9F7}" srcOrd="1" destOrd="0" parTransId="{E9828D12-A5D8-44A3-B460-EF182860BE8E}" sibTransId="{03BF2B0A-A74E-4362-87F8-63D05AAFCC36}"/>
    <dgm:cxn modelId="{22455D8E-280F-451F-8549-0E31E279AA57}" srcId="{3190C710-3899-48F7-A987-E6B3AC6DC2F5}" destId="{21809D4A-6061-42FD-8C3E-1D175C945B70}" srcOrd="1" destOrd="0" parTransId="{D686226E-4EBA-4BC6-A7A2-F30FEA1F50B4}" sibTransId="{891FBABC-CA5C-42E4-A4F7-1E8903E79DF0}"/>
    <dgm:cxn modelId="{549BD865-0C44-4104-A22E-3C8290BDC4A7}" srcId="{19886B7C-1A75-4C29-B6A6-288AFCB02520}" destId="{071E135C-340D-41D8-BFD4-1A6C87BA8587}" srcOrd="3" destOrd="0" parTransId="{9115A8CA-1E65-4461-B9E1-61703E7F12F9}" sibTransId="{0574FF21-51B5-4CC9-B1C0-6C4D91305639}"/>
    <dgm:cxn modelId="{4A5E2D8D-5C4D-4F37-B5F7-D59335DFC9DB}" type="presOf" srcId="{21809D4A-6061-42FD-8C3E-1D175C945B70}" destId="{FD0CC876-A5F0-40C1-996D-55D715C5ED8E}" srcOrd="0" destOrd="1" presId="urn:microsoft.com/office/officeart/2005/8/layout/chevron2"/>
    <dgm:cxn modelId="{DC3182C6-D10F-4A5A-963D-77885A17B693}" type="presOf" srcId="{7C34CB1B-D27E-4FA8-A57D-1157A045A88F}" destId="{741AE5A7-6CA1-4306-BE4D-89A675CD95E5}" srcOrd="0" destOrd="1" presId="urn:microsoft.com/office/officeart/2005/8/layout/chevron2"/>
    <dgm:cxn modelId="{7676201E-EA92-46CB-AEF7-3EDF8642E6AE}" srcId="{19886B7C-1A75-4C29-B6A6-288AFCB02520}" destId="{197DEC11-FB2B-4D78-9EE1-2329B1895A4C}" srcOrd="1" destOrd="0" parTransId="{9C419DD6-1527-4E3C-A7C3-A47A78C5B0FE}" sibTransId="{6B5821B5-13BE-43C0-A254-11191C05EBD4}"/>
    <dgm:cxn modelId="{ED76DDC9-4EA0-4934-AE3B-8FB7F05B39D6}" type="presOf" srcId="{071E135C-340D-41D8-BFD4-1A6C87BA8587}" destId="{900B0B27-90C3-41D9-BB28-1B20EA7F33AD}" srcOrd="0" destOrd="0" presId="urn:microsoft.com/office/officeart/2005/8/layout/chevron2"/>
    <dgm:cxn modelId="{BDB7BE0D-6B0D-4911-A6A3-449BA4B1CACB}" srcId="{19886B7C-1A75-4C29-B6A6-288AFCB02520}" destId="{3190C710-3899-48F7-A987-E6B3AC6DC2F5}" srcOrd="0" destOrd="0" parTransId="{F3B7D388-786D-457B-AF35-57BAA1FF1B16}" sibTransId="{0B2B25C7-5FC8-4545-9359-6BB9CBE2F12D}"/>
    <dgm:cxn modelId="{F1B81B63-6CB1-4BEE-9187-3A6573F3C073}" srcId="{197DEC11-FB2B-4D78-9EE1-2329B1895A4C}" destId="{FCAE5F52-0F16-42A3-82C3-59536342B30E}" srcOrd="1" destOrd="0" parTransId="{1977F66B-1009-4008-A92F-93B3106A3C81}" sibTransId="{6677CE9F-DADA-4155-B2F7-4BBE756814CB}"/>
    <dgm:cxn modelId="{C81EFABD-0C81-46C1-90DA-0120CC7ED72D}" type="presOf" srcId="{A93E171A-CA52-4339-B700-208388D4DD2C}" destId="{FD0CC876-A5F0-40C1-996D-55D715C5ED8E}" srcOrd="0" destOrd="0" presId="urn:microsoft.com/office/officeart/2005/8/layout/chevron2"/>
    <dgm:cxn modelId="{BBFB4DC2-995E-4F24-9D41-0EBB23630E74}" type="presOf" srcId="{3190C710-3899-48F7-A987-E6B3AC6DC2F5}" destId="{E73ABAA2-ABB3-44DD-860F-8B500670EB1D}" srcOrd="0" destOrd="0" presId="urn:microsoft.com/office/officeart/2005/8/layout/chevron2"/>
    <dgm:cxn modelId="{70FDC122-DB85-4BA7-927D-92A6429B2B60}" type="presOf" srcId="{E83DD6DC-D761-4617-AF38-2B3EEE28A4B8}" destId="{76DBC9EF-F8D3-4C62-BDE1-7DC899280C7C}" srcOrd="0" destOrd="0" presId="urn:microsoft.com/office/officeart/2005/8/layout/chevron2"/>
    <dgm:cxn modelId="{495E8570-D88C-41A9-94FA-E762767257DB}" type="presOf" srcId="{19886B7C-1A75-4C29-B6A6-288AFCB02520}" destId="{DB223522-5B04-4CAB-B6AD-79F79A4AF560}" srcOrd="0" destOrd="0" presId="urn:microsoft.com/office/officeart/2005/8/layout/chevron2"/>
    <dgm:cxn modelId="{7C394A26-B2E9-4953-AFA2-FC9E52FD980F}" type="presOf" srcId="{81362498-C8A1-4AF2-A7E1-BFE1E6CED9F7}" destId="{B107F4DC-B65E-4872-8FAE-2EB225C37EA1}" srcOrd="0" destOrd="1" presId="urn:microsoft.com/office/officeart/2005/8/layout/chevron2"/>
    <dgm:cxn modelId="{CA2CB2C0-BECE-4026-98B7-52CCE116BE70}" type="presOf" srcId="{3B4931B6-AD93-489A-B7D4-E526A00B0BE8}" destId="{C4972F8C-BA47-4446-B9D6-3E27830B13E4}" srcOrd="0" destOrd="0" presId="urn:microsoft.com/office/officeart/2005/8/layout/chevron2"/>
    <dgm:cxn modelId="{B7F0D63F-75F3-4B7B-8205-AB8261C3448B}" type="presOf" srcId="{1C8A1074-9C89-483C-89B4-22864DF0FFB6}" destId="{741AE5A7-6CA1-4306-BE4D-89A675CD95E5}" srcOrd="0" destOrd="0" presId="urn:microsoft.com/office/officeart/2005/8/layout/chevron2"/>
    <dgm:cxn modelId="{D9D19721-5993-467E-8988-F35AC201184E}" type="presOf" srcId="{197DEC11-FB2B-4D78-9EE1-2329B1895A4C}" destId="{1FA66567-96B7-46D1-970C-C327929EA7B5}" srcOrd="0" destOrd="0" presId="urn:microsoft.com/office/officeart/2005/8/layout/chevron2"/>
    <dgm:cxn modelId="{A3585C61-F7CA-470A-B985-64E587BE655B}" type="presOf" srcId="{C50712E8-5E4C-4B15-BE9F-B6DED84B0FA2}" destId="{B107F4DC-B65E-4872-8FAE-2EB225C37EA1}" srcOrd="0" destOrd="0" presId="urn:microsoft.com/office/officeart/2005/8/layout/chevron2"/>
    <dgm:cxn modelId="{32163168-9FCD-454A-85EE-E1C9BF23AE6A}" srcId="{3B4931B6-AD93-489A-B7D4-E526A00B0BE8}" destId="{1C8A1074-9C89-483C-89B4-22864DF0FFB6}" srcOrd="0" destOrd="0" parTransId="{6AEBE36B-62C5-424E-843F-0FD739B324AF}" sibTransId="{4E2AF878-A66B-4DB5-AA71-B16AA7FBF729}"/>
    <dgm:cxn modelId="{0E38344A-49E5-4910-918F-F8D1D4E6EF05}" srcId="{197DEC11-FB2B-4D78-9EE1-2329B1895A4C}" destId="{E83DD6DC-D761-4617-AF38-2B3EEE28A4B8}" srcOrd="0" destOrd="0" parTransId="{5769FA18-38A0-480F-96DA-358371421E5A}" sibTransId="{DAC56DC2-E900-4A4A-8405-5232BF3B2931}"/>
    <dgm:cxn modelId="{BD1B61DB-FBDE-4CEA-9B4D-AE4B73EFDDB1}" srcId="{3B4931B6-AD93-489A-B7D4-E526A00B0BE8}" destId="{7C34CB1B-D27E-4FA8-A57D-1157A045A88F}" srcOrd="1" destOrd="0" parTransId="{A4D15ED5-4AF5-4D73-A34E-319CEBCDBFA9}" sibTransId="{447B90D6-BC8A-444B-80BC-5C8E3598489C}"/>
    <dgm:cxn modelId="{5C10D036-2089-4EC7-964F-0F0F3D07A13E}" srcId="{071E135C-340D-41D8-BFD4-1A6C87BA8587}" destId="{C50712E8-5E4C-4B15-BE9F-B6DED84B0FA2}" srcOrd="0" destOrd="0" parTransId="{C1794EBC-96D7-45BE-A108-245E1391BF00}" sibTransId="{DFB65667-05AB-4141-8489-4B178D6CD2AD}"/>
    <dgm:cxn modelId="{F1E978CB-8729-4CC2-BD3C-326527BDA163}" type="presOf" srcId="{FCAE5F52-0F16-42A3-82C3-59536342B30E}" destId="{76DBC9EF-F8D3-4C62-BDE1-7DC899280C7C}" srcOrd="0" destOrd="1" presId="urn:microsoft.com/office/officeart/2005/8/layout/chevron2"/>
    <dgm:cxn modelId="{6FFF5046-1BFE-4F11-B560-FEB8285E3379}" srcId="{19886B7C-1A75-4C29-B6A6-288AFCB02520}" destId="{3B4931B6-AD93-489A-B7D4-E526A00B0BE8}" srcOrd="2" destOrd="0" parTransId="{6A68B86A-9C80-4864-BD6B-EB6A8DD59D4F}" sibTransId="{37C4F39B-DA26-4529-845E-B587A29C6A62}"/>
    <dgm:cxn modelId="{2583E4F9-B869-48F0-87DE-9A04FAD32D5F}" type="presParOf" srcId="{DB223522-5B04-4CAB-B6AD-79F79A4AF560}" destId="{604DEFFB-9521-4EC6-85FC-B3697FFBFC19}" srcOrd="0" destOrd="0" presId="urn:microsoft.com/office/officeart/2005/8/layout/chevron2"/>
    <dgm:cxn modelId="{ED064C7D-E5AE-44DF-AF99-663F813BD12A}" type="presParOf" srcId="{604DEFFB-9521-4EC6-85FC-B3697FFBFC19}" destId="{E73ABAA2-ABB3-44DD-860F-8B500670EB1D}" srcOrd="0" destOrd="0" presId="urn:microsoft.com/office/officeart/2005/8/layout/chevron2"/>
    <dgm:cxn modelId="{875A5F68-3CFE-4BEA-A550-6201B854AB95}" type="presParOf" srcId="{604DEFFB-9521-4EC6-85FC-B3697FFBFC19}" destId="{FD0CC876-A5F0-40C1-996D-55D715C5ED8E}" srcOrd="1" destOrd="0" presId="urn:microsoft.com/office/officeart/2005/8/layout/chevron2"/>
    <dgm:cxn modelId="{F4F6F665-4F44-4543-AFAB-29C5C12B3173}" type="presParOf" srcId="{DB223522-5B04-4CAB-B6AD-79F79A4AF560}" destId="{08F87F4C-B3F4-41A9-BFBA-85EF5AA6899E}" srcOrd="1" destOrd="0" presId="urn:microsoft.com/office/officeart/2005/8/layout/chevron2"/>
    <dgm:cxn modelId="{DC7CB85F-AFDD-4CFD-B2D3-B9C17EBDFD2D}" type="presParOf" srcId="{DB223522-5B04-4CAB-B6AD-79F79A4AF560}" destId="{7CBB01BB-91C0-430A-8697-68767A0459AE}" srcOrd="2" destOrd="0" presId="urn:microsoft.com/office/officeart/2005/8/layout/chevron2"/>
    <dgm:cxn modelId="{46EA19DD-B0F8-4984-81ED-EDE2662FA585}" type="presParOf" srcId="{7CBB01BB-91C0-430A-8697-68767A0459AE}" destId="{1FA66567-96B7-46D1-970C-C327929EA7B5}" srcOrd="0" destOrd="0" presId="urn:microsoft.com/office/officeart/2005/8/layout/chevron2"/>
    <dgm:cxn modelId="{228EF2B9-B868-42A5-9646-0599BAF5AF2B}" type="presParOf" srcId="{7CBB01BB-91C0-430A-8697-68767A0459AE}" destId="{76DBC9EF-F8D3-4C62-BDE1-7DC899280C7C}" srcOrd="1" destOrd="0" presId="urn:microsoft.com/office/officeart/2005/8/layout/chevron2"/>
    <dgm:cxn modelId="{CAB7427D-3483-4B82-9906-170E2F0EAD66}" type="presParOf" srcId="{DB223522-5B04-4CAB-B6AD-79F79A4AF560}" destId="{8F8583D3-F7E9-4A1B-8394-E8C974984CAC}" srcOrd="3" destOrd="0" presId="urn:microsoft.com/office/officeart/2005/8/layout/chevron2"/>
    <dgm:cxn modelId="{116134BA-0F50-413E-A3DD-E560FDA37557}" type="presParOf" srcId="{DB223522-5B04-4CAB-B6AD-79F79A4AF560}" destId="{DC9C7442-3DDA-43D5-B94B-E333CCBE6434}" srcOrd="4" destOrd="0" presId="urn:microsoft.com/office/officeart/2005/8/layout/chevron2"/>
    <dgm:cxn modelId="{C7113E86-DA35-46F6-A58A-813A462AC179}" type="presParOf" srcId="{DC9C7442-3DDA-43D5-B94B-E333CCBE6434}" destId="{C4972F8C-BA47-4446-B9D6-3E27830B13E4}" srcOrd="0" destOrd="0" presId="urn:microsoft.com/office/officeart/2005/8/layout/chevron2"/>
    <dgm:cxn modelId="{69D6A8DC-6278-4A77-A6DD-DF7E0623AD35}" type="presParOf" srcId="{DC9C7442-3DDA-43D5-B94B-E333CCBE6434}" destId="{741AE5A7-6CA1-4306-BE4D-89A675CD95E5}" srcOrd="1" destOrd="0" presId="urn:microsoft.com/office/officeart/2005/8/layout/chevron2"/>
    <dgm:cxn modelId="{CCB80DF0-DE46-4615-B994-65BD89278808}" type="presParOf" srcId="{DB223522-5B04-4CAB-B6AD-79F79A4AF560}" destId="{D7062172-3C26-493D-919B-65A443F7A506}" srcOrd="5" destOrd="0" presId="urn:microsoft.com/office/officeart/2005/8/layout/chevron2"/>
    <dgm:cxn modelId="{A83BF671-264D-4CF6-9BD3-EBAC0A03EC62}" type="presParOf" srcId="{DB223522-5B04-4CAB-B6AD-79F79A4AF560}" destId="{A8B2F1E5-58B8-48EE-9085-E391A228A689}" srcOrd="6" destOrd="0" presId="urn:microsoft.com/office/officeart/2005/8/layout/chevron2"/>
    <dgm:cxn modelId="{5C54D3EE-6328-4439-8B1D-A22341384054}" type="presParOf" srcId="{A8B2F1E5-58B8-48EE-9085-E391A228A689}" destId="{900B0B27-90C3-41D9-BB28-1B20EA7F33AD}" srcOrd="0" destOrd="0" presId="urn:microsoft.com/office/officeart/2005/8/layout/chevron2"/>
    <dgm:cxn modelId="{74C50241-1394-4752-B8BC-3643FF5FAAF9}" type="presParOf" srcId="{A8B2F1E5-58B8-48EE-9085-E391A228A689}" destId="{B107F4DC-B65E-4872-8FAE-2EB225C37E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ABAA2-ABB3-44DD-860F-8B500670EB1D}">
      <dsp:nvSpPr>
        <dsp:cNvPr id="0" name=""/>
        <dsp:cNvSpPr/>
      </dsp:nvSpPr>
      <dsp:spPr>
        <a:xfrm rot="5400000">
          <a:off x="-167756" y="170082"/>
          <a:ext cx="1118374" cy="782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Preparación (2011)</a:t>
          </a:r>
          <a:endParaRPr lang="en-US" sz="1100" kern="1200" dirty="0"/>
        </a:p>
      </dsp:txBody>
      <dsp:txXfrm rot="-5400000">
        <a:off x="1" y="393757"/>
        <a:ext cx="782861" cy="335513"/>
      </dsp:txXfrm>
    </dsp:sp>
    <dsp:sp modelId="{FD0CC876-A5F0-40C1-996D-55D715C5ED8E}">
      <dsp:nvSpPr>
        <dsp:cNvPr id="0" name=""/>
        <dsp:cNvSpPr/>
      </dsp:nvSpPr>
      <dsp:spPr>
        <a:xfrm rot="5400000">
          <a:off x="3520347" y="-2735158"/>
          <a:ext cx="726943" cy="62019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 smtClean="0"/>
            <a:t>Curriculum analysis</a:t>
          </a:r>
          <a:endParaRPr lang="en-GB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 smtClean="0"/>
            <a:t>Development of theoretical framework and tests</a:t>
          </a:r>
          <a:endParaRPr lang="en-GB" sz="2000" kern="1200" noProof="0" dirty="0"/>
        </a:p>
      </dsp:txBody>
      <dsp:txXfrm rot="-5400000">
        <a:off x="782862" y="37813"/>
        <a:ext cx="6166428" cy="655971"/>
      </dsp:txXfrm>
    </dsp:sp>
    <dsp:sp modelId="{1FA66567-96B7-46D1-970C-C327929EA7B5}">
      <dsp:nvSpPr>
        <dsp:cNvPr id="0" name=""/>
        <dsp:cNvSpPr/>
      </dsp:nvSpPr>
      <dsp:spPr>
        <a:xfrm rot="5400000">
          <a:off x="-167756" y="1139889"/>
          <a:ext cx="1118374" cy="782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Piloto (2012)</a:t>
          </a:r>
          <a:endParaRPr lang="en-US" sz="1100" kern="1200" dirty="0"/>
        </a:p>
      </dsp:txBody>
      <dsp:txXfrm rot="-5400000">
        <a:off x="1" y="1363564"/>
        <a:ext cx="782861" cy="335513"/>
      </dsp:txXfrm>
    </dsp:sp>
    <dsp:sp modelId="{76DBC9EF-F8D3-4C62-BDE1-7DC899280C7C}">
      <dsp:nvSpPr>
        <dsp:cNvPr id="0" name=""/>
        <dsp:cNvSpPr/>
      </dsp:nvSpPr>
      <dsp:spPr>
        <a:xfrm rot="5400000">
          <a:off x="3520347" y="-1765351"/>
          <a:ext cx="726943" cy="62019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 smtClean="0"/>
            <a:t>May – Jun: Northern hemisphere</a:t>
          </a:r>
          <a:endParaRPr lang="en-GB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 smtClean="0"/>
            <a:t>Ago – Nov: Sothern Hemisphere</a:t>
          </a:r>
          <a:endParaRPr lang="en-GB" sz="2000" kern="1200" noProof="0" dirty="0"/>
        </a:p>
      </dsp:txBody>
      <dsp:txXfrm rot="-5400000">
        <a:off x="782862" y="1007620"/>
        <a:ext cx="6166428" cy="655971"/>
      </dsp:txXfrm>
    </dsp:sp>
    <dsp:sp modelId="{C4972F8C-BA47-4446-B9D6-3E27830B13E4}">
      <dsp:nvSpPr>
        <dsp:cNvPr id="0" name=""/>
        <dsp:cNvSpPr/>
      </dsp:nvSpPr>
      <dsp:spPr>
        <a:xfrm rot="5400000">
          <a:off x="-167756" y="2109696"/>
          <a:ext cx="1118374" cy="782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Definitiva (2013)</a:t>
          </a:r>
          <a:endParaRPr lang="en-US" sz="1100" kern="1200" dirty="0"/>
        </a:p>
      </dsp:txBody>
      <dsp:txXfrm rot="-5400000">
        <a:off x="1" y="2333371"/>
        <a:ext cx="782861" cy="335513"/>
      </dsp:txXfrm>
    </dsp:sp>
    <dsp:sp modelId="{741AE5A7-6CA1-4306-BE4D-89A675CD95E5}">
      <dsp:nvSpPr>
        <dsp:cNvPr id="0" name=""/>
        <dsp:cNvSpPr/>
      </dsp:nvSpPr>
      <dsp:spPr>
        <a:xfrm rot="5400000">
          <a:off x="3520347" y="-795545"/>
          <a:ext cx="726943" cy="62019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 smtClean="0"/>
            <a:t>May – Jun: Northern hemisphere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 smtClean="0"/>
            <a:t>Ago – Nov: Sothern Hemisphere</a:t>
          </a:r>
          <a:endParaRPr lang="en-GB" sz="2000" kern="1200" noProof="0" dirty="0"/>
        </a:p>
      </dsp:txBody>
      <dsp:txXfrm rot="-5400000">
        <a:off x="782862" y="1977426"/>
        <a:ext cx="6166428" cy="655971"/>
      </dsp:txXfrm>
    </dsp:sp>
    <dsp:sp modelId="{900B0B27-90C3-41D9-BB28-1B20EA7F33AD}">
      <dsp:nvSpPr>
        <dsp:cNvPr id="0" name=""/>
        <dsp:cNvSpPr/>
      </dsp:nvSpPr>
      <dsp:spPr>
        <a:xfrm rot="5400000">
          <a:off x="-167756" y="3079503"/>
          <a:ext cx="1118374" cy="782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/>
            <a:t>Análisis (2014)</a:t>
          </a:r>
          <a:endParaRPr lang="en-US" sz="1100" kern="1200" dirty="0"/>
        </a:p>
      </dsp:txBody>
      <dsp:txXfrm rot="-5400000">
        <a:off x="1" y="3303178"/>
        <a:ext cx="782861" cy="335513"/>
      </dsp:txXfrm>
    </dsp:sp>
    <dsp:sp modelId="{B107F4DC-B65E-4872-8FAE-2EB225C37EA1}">
      <dsp:nvSpPr>
        <dsp:cNvPr id="0" name=""/>
        <dsp:cNvSpPr/>
      </dsp:nvSpPr>
      <dsp:spPr>
        <a:xfrm rot="5400000">
          <a:off x="3520347" y="174261"/>
          <a:ext cx="726943" cy="62019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 smtClean="0"/>
            <a:t>Analysis</a:t>
          </a:r>
          <a:endParaRPr lang="en-GB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 smtClean="0"/>
            <a:t>First reports</a:t>
          </a:r>
          <a:endParaRPr lang="en-GB" sz="2000" kern="1200" noProof="0" dirty="0"/>
        </a:p>
      </dsp:txBody>
      <dsp:txXfrm rot="-5400000">
        <a:off x="782862" y="2947232"/>
        <a:ext cx="6166428" cy="655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239BA3-ABED-4141-9803-B0EB12BD0055}" type="datetimeFigureOut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B95DA8-08E4-4A3A-9FDF-A6A29AA90D3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3540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1947A7-AF92-4D21-A9D0-981D036BE6A0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344B0D3-C5A5-4769-B49B-A642BABB9982}" type="slidenum">
              <a:rPr lang="fr-FR" sz="1200"/>
              <a:pPr algn="r"/>
              <a:t>10</a:t>
            </a:fld>
            <a:endParaRPr 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DCF01BA-2648-4080-96BC-C9082B5AFC76}" type="slidenum">
              <a:rPr lang="fr-FR" sz="1200"/>
              <a:pPr algn="r"/>
              <a:t>2</a:t>
            </a:fld>
            <a:endParaRPr lang="fr-F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5E38FB-4FA1-4920-8D11-965E03F6EB4B}" type="slidenum">
              <a:rPr lang="fr-FR" sz="1200"/>
              <a:pPr algn="r"/>
              <a:t>3</a:t>
            </a:fld>
            <a:endParaRPr lang="fr-F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19BF4B-3E96-4B3A-9502-F35770F80B5B}" type="slidenum">
              <a:rPr lang="fr-FR" sz="1200"/>
              <a:pPr algn="r"/>
              <a:t>4</a:t>
            </a:fld>
            <a:endParaRPr lang="fr-F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6BE754-A0A7-4B73-A0DE-CEB7E75D264C}" type="slidenum">
              <a:rPr lang="fr-FR" sz="1200"/>
              <a:pPr algn="r"/>
              <a:t>5</a:t>
            </a:fld>
            <a:endParaRPr lang="fr-F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730700-5AB8-484A-99FE-1C9C1B6A61AF}" type="slidenum">
              <a:rPr lang="fr-FR" sz="1200"/>
              <a:pPr algn="r"/>
              <a:t>6</a:t>
            </a:fld>
            <a:endParaRPr lang="fr-F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6BF51EB-37EA-45ED-9B8F-C73409C52C37}" type="slidenum">
              <a:rPr lang="fr-FR" sz="1200"/>
              <a:pPr algn="r"/>
              <a:t>7</a:t>
            </a:fld>
            <a:endParaRPr lang="fr-FR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AED4E8-5E52-4C01-87E5-BC9FFD5B7B42}" type="slidenum">
              <a:rPr lang="fr-FR" sz="1200"/>
              <a:pPr algn="r"/>
              <a:t>8</a:t>
            </a:fld>
            <a:endParaRPr lang="fr-FR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5A5EF56-EE11-4ED7-B02A-047BD667D7CB}" type="slidenum">
              <a:rPr lang="fr-FR" sz="1200"/>
              <a:pPr algn="r"/>
              <a:t>9</a:t>
            </a:fld>
            <a:endParaRPr 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6F74-1508-490F-9504-8B064A366105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0F6C-5A63-4E7A-AF83-A9061A4DDF7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FFBB7-5333-4AAE-90CB-91D8B91FEA8C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00267-C6FE-443A-842B-0F6183F3EEF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76AB6-2E00-440A-B103-281D3C73044C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10298-7910-4283-B6AF-DF5140DFCE0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20D2-F176-4F26-88A3-EA57DD50F83A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8A841-A677-4108-8E0C-02B72251FED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A303F-986E-41EF-9356-DA1980AD3AA8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3AACA-DBFA-4FC2-A1AE-6C1DED4CF01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CL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2C3A-71F2-48A3-A0B3-5FEF78795166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25AD-8618-4903-B64A-8D33B48F01A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E11E-CF0A-4CBE-9936-FB0AC18A7319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13155-AE02-480E-805E-66E68E9A17A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18155-966C-4E4F-85E2-E99CE9AC53D6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92250-2F8C-4AFE-870B-589F2579E41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FC6EC-36E4-4D7D-9657-BD82730D0F61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630C8-7F0B-4915-9359-AE4EDA49E89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E542-6C90-4F84-91BB-E66396318F90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E6ED-D91D-4FB2-9854-236564DF8C5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3E84D-EA50-490B-AD36-60282D4E7DDE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F9C12-8E00-49F4-AEC8-BE4BA1695A6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DDE2-6611-4EE9-A10E-9ABC513850F1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F9363-0481-4BC7-B753-9BFC1DC58BF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D2FA7-E45D-471A-9682-FF75AA73A031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BDEF-71E6-4E39-BD75-BF96F9D11C6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CEA7-C253-452D-A771-F4D881AB902B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E62C4-395C-4E5F-B1D9-76EAAF795D3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3AF4D6-432A-493A-BD6C-B930347787F2}" type="datetime1">
              <a:rPr lang="fr-FR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GB"/>
              <a:t>EFA and youth transition to work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CF4829-3FD8-4243-82C1-570179E8971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.bilagher@unesco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lece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3" descr="Template powerpoint_logo_unesco_6langues cop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9"/>
          <p:cNvSpPr>
            <a:spLocks noGrp="1"/>
          </p:cNvSpPr>
          <p:nvPr>
            <p:ph type="ctrTitle" idx="4294967295"/>
          </p:nvPr>
        </p:nvSpPr>
        <p:spPr>
          <a:xfrm>
            <a:off x="1476375" y="404813"/>
            <a:ext cx="7416800" cy="1511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The Latin-American Laboratory for the Assessment of the Quality of Education (LLECE): Associated factors</a:t>
            </a:r>
          </a:p>
        </p:txBody>
      </p:sp>
      <p:sp>
        <p:nvSpPr>
          <p:cNvPr id="2052" name="Sous-titre 2"/>
          <p:cNvSpPr>
            <a:spLocks noGrp="1"/>
          </p:cNvSpPr>
          <p:nvPr>
            <p:ph type="subTitle" idx="1"/>
          </p:nvPr>
        </p:nvSpPr>
        <p:spPr>
          <a:xfrm>
            <a:off x="1403350" y="4724400"/>
            <a:ext cx="7740650" cy="1970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000" dirty="0" smtClean="0">
              <a:solidFill>
                <a:schemeClr val="tx1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solidFill>
                  <a:schemeClr val="tx1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Washington, 10 April 2014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>
              <a:solidFill>
                <a:schemeClr val="tx1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solidFill>
                  <a:schemeClr val="tx1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UNESCO Regional Office for Education in Latin America and the Caribbean</a:t>
            </a:r>
          </a:p>
        </p:txBody>
      </p:sp>
      <p:sp>
        <p:nvSpPr>
          <p:cNvPr id="2053" name="Espace réservé du numéro de diapositiv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44A84D-E33B-4D2D-BD7F-02A162E0CBB4}" type="slidenum">
              <a:rPr lang="fr-FR" sz="1000"/>
              <a:pPr algn="r"/>
              <a:t>1</a:t>
            </a:fld>
            <a:endParaRPr lang="fr-FR" sz="1000"/>
          </a:p>
        </p:txBody>
      </p:sp>
      <p:pic>
        <p:nvPicPr>
          <p:cNvPr id="2054" name="Picture 12" descr="Logo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2420938"/>
            <a:ext cx="2774950" cy="2344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EFA and youth transition to work</a:t>
            </a:r>
          </a:p>
        </p:txBody>
      </p:sp>
      <p:pic>
        <p:nvPicPr>
          <p:cNvPr id="29699" name="Image 3" descr="Template powerpoint_logo_unesco_6langues cop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Sous-titre 2"/>
          <p:cNvSpPr>
            <a:spLocks noGrp="1"/>
          </p:cNvSpPr>
          <p:nvPr>
            <p:ph type="subTitle" idx="4294967295"/>
          </p:nvPr>
        </p:nvSpPr>
        <p:spPr>
          <a:xfrm>
            <a:off x="1835150" y="333375"/>
            <a:ext cx="6337300" cy="619125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GB" sz="2800" smtClean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GB" sz="2800" smtClean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GB" sz="2800" smtClean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GB" sz="2400" b="1" smtClean="0"/>
              <a:t>Thank you for your time</a:t>
            </a:r>
            <a:endParaRPr lang="en-GB" sz="240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240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2400" i="1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2400" i="1" smtClean="0"/>
              <a:t>Moritz BILAGHER</a:t>
            </a:r>
            <a:br>
              <a:rPr lang="en-GB" sz="2400" i="1" smtClean="0"/>
            </a:br>
            <a:r>
              <a:rPr lang="en-GB" sz="2400" i="1" smtClean="0"/>
              <a:t>Programme Specialist (Monitoring &amp; Evaluation) / Coordinator of LLECE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2400" i="1" smtClean="0"/>
              <a:t>UNESCO Santiago – OREALC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2400" i="1" smtClean="0"/>
              <a:t>Santiago. Chile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2400" i="1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2400" smtClean="0"/>
              <a:t>E-mail	: </a:t>
            </a:r>
            <a:r>
              <a:rPr lang="en-GB" sz="2400" smtClean="0">
                <a:hlinkClick r:id="rId4"/>
              </a:rPr>
              <a:t>m.bilagher@unesco.org</a:t>
            </a:r>
            <a:endParaRPr lang="en-GB" sz="240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2400" smtClean="0"/>
              <a:t>Tel.	: +56-2-24724601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2400" smtClean="0"/>
          </a:p>
        </p:txBody>
      </p:sp>
      <p:sp>
        <p:nvSpPr>
          <p:cNvPr id="29701" name="Espace réservé du numéro de diapositiv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160964F-66BD-4D41-9CAD-8B3A8D29E107}" type="slidenum">
              <a:rPr lang="fr-FR" sz="1000"/>
              <a:pPr algn="r"/>
              <a:t>10</a:t>
            </a:fld>
            <a:endParaRPr lang="fr-FR" sz="1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pied de page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1200">
                <a:solidFill>
                  <a:srgbClr val="898989"/>
                </a:solidFill>
                <a:latin typeface="Calibri" pitchFamily="34" charset="0"/>
              </a:rPr>
              <a:t>EFA and youth transition to work</a:t>
            </a:r>
          </a:p>
        </p:txBody>
      </p:sp>
      <p:pic>
        <p:nvPicPr>
          <p:cNvPr id="3075" name="Image 3" descr="Template powerpoint_logo_unesco_6langues cop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itre 1"/>
          <p:cNvSpPr>
            <a:spLocks noGrp="1"/>
          </p:cNvSpPr>
          <p:nvPr>
            <p:ph type="ctrTitle" idx="4294967295"/>
          </p:nvPr>
        </p:nvSpPr>
        <p:spPr>
          <a:xfrm>
            <a:off x="1547813" y="142875"/>
            <a:ext cx="6910387" cy="1357313"/>
          </a:xfrm>
        </p:spPr>
        <p:txBody>
          <a:bodyPr/>
          <a:lstStyle/>
          <a:p>
            <a:pPr algn="l" eaLnBrk="1" hangingPunct="1"/>
            <a:r>
              <a:rPr lang="en-GB" sz="4000" smtClean="0"/>
              <a:t>What is the LLECE?</a:t>
            </a:r>
          </a:p>
        </p:txBody>
      </p:sp>
      <p:sp>
        <p:nvSpPr>
          <p:cNvPr id="3077" name="Sous-titre 2"/>
          <p:cNvSpPr>
            <a:spLocks noGrp="1"/>
          </p:cNvSpPr>
          <p:nvPr>
            <p:ph type="subTitle" idx="4294967295"/>
          </p:nvPr>
        </p:nvSpPr>
        <p:spPr>
          <a:xfrm>
            <a:off x="1547813" y="1484313"/>
            <a:ext cx="7345362" cy="51847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endParaRPr lang="en-GB" sz="2200" smtClean="0"/>
          </a:p>
          <a:p>
            <a:pPr marL="0" indent="0" eaLnBrk="1" hangingPunct="1">
              <a:lnSpc>
                <a:spcPct val="90000"/>
              </a:lnSpc>
            </a:pPr>
            <a:r>
              <a:rPr lang="en-GB" sz="2200" smtClean="0"/>
              <a:t> Aiming to (a) provide evidence for education policy. and (b) build capacities in educational assessment in LAC, in 1994, in Mexico City, the </a:t>
            </a:r>
            <a:r>
              <a:rPr lang="en-GB" sz="2200" b="1" smtClean="0"/>
              <a:t>Latin American Laboratory for Assessment of the Quality of Education (LLECE) </a:t>
            </a:r>
            <a:r>
              <a:rPr lang="en-GB" sz="2200" smtClean="0"/>
              <a:t>was founded (see: </a:t>
            </a:r>
            <a:r>
              <a:rPr lang="en-GB" sz="2200" smtClean="0">
                <a:hlinkClick r:id="rId4"/>
              </a:rPr>
              <a:t>http://www.llece.org</a:t>
            </a:r>
            <a:r>
              <a:rPr lang="en-GB" sz="2200" smtClean="0"/>
              <a:t>)</a:t>
            </a:r>
          </a:p>
          <a:p>
            <a:pPr marL="0" indent="0" eaLnBrk="1" hangingPunct="1">
              <a:lnSpc>
                <a:spcPct val="90000"/>
              </a:lnSpc>
            </a:pPr>
            <a:endParaRPr lang="en-GB" sz="2200" smtClean="0"/>
          </a:p>
          <a:p>
            <a:pPr marL="0" indent="0" eaLnBrk="1" hangingPunct="1">
              <a:lnSpc>
                <a:spcPct val="90000"/>
              </a:lnSpc>
            </a:pPr>
            <a:r>
              <a:rPr lang="en-GB" sz="2200" smtClean="0"/>
              <a:t> This consists of a network of national-level Directors of Educational Assessment in LAC, coordinated by UNESCO Santiago – OREALC</a:t>
            </a:r>
          </a:p>
          <a:p>
            <a:pPr marL="0" indent="0" eaLnBrk="1" hangingPunct="1">
              <a:lnSpc>
                <a:spcPct val="90000"/>
              </a:lnSpc>
            </a:pPr>
            <a:endParaRPr lang="en-GB" sz="2200" smtClean="0"/>
          </a:p>
          <a:p>
            <a:pPr marL="0" indent="0" eaLnBrk="1" hangingPunct="1">
              <a:lnSpc>
                <a:spcPct val="90000"/>
              </a:lnSpc>
            </a:pPr>
            <a:r>
              <a:rPr lang="en-GB" sz="2200" smtClean="0"/>
              <a:t> LLECE has since conducted 3 studies:</a:t>
            </a:r>
          </a:p>
          <a:p>
            <a:pPr marL="400050" lvl="1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GB" sz="1800" smtClean="0"/>
              <a:t> </a:t>
            </a:r>
          </a:p>
          <a:p>
            <a:pPr marL="400050" lvl="1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1800" smtClean="0"/>
              <a:t> PERCE (1997)</a:t>
            </a:r>
          </a:p>
          <a:p>
            <a:pPr marL="400050" lvl="1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1800" smtClean="0"/>
              <a:t> SERCE (2006)</a:t>
            </a:r>
          </a:p>
          <a:p>
            <a:pPr marL="400050" lvl="1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1800" smtClean="0"/>
              <a:t> TERCE (2013)</a:t>
            </a:r>
            <a:endParaRPr lang="es-CL" sz="1800" smtClean="0"/>
          </a:p>
        </p:txBody>
      </p:sp>
      <p:sp>
        <p:nvSpPr>
          <p:cNvPr id="3078" name="Espace réservé du numéro de diapositiv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9EACF0-F5F1-49AB-A402-C1B71D36959E}" type="slidenum">
              <a:rPr lang="fr-FR" sz="1000"/>
              <a:pPr algn="r"/>
              <a:t>2</a:t>
            </a:fld>
            <a:endParaRPr lang="fr-FR" sz="1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EFA and youth transition to work</a:t>
            </a:r>
          </a:p>
        </p:txBody>
      </p:sp>
      <p:pic>
        <p:nvPicPr>
          <p:cNvPr id="4099" name="Image 3" descr="Template powerpoint_logo_unesco_6langues cop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itre 1"/>
          <p:cNvSpPr>
            <a:spLocks noGrp="1"/>
          </p:cNvSpPr>
          <p:nvPr>
            <p:ph type="title"/>
          </p:nvPr>
        </p:nvSpPr>
        <p:spPr>
          <a:xfrm>
            <a:off x="1403350" y="260350"/>
            <a:ext cx="7740650" cy="1143000"/>
          </a:xfrm>
        </p:spPr>
        <p:txBody>
          <a:bodyPr/>
          <a:lstStyle/>
          <a:p>
            <a:pPr algn="l" eaLnBrk="1" hangingPunct="1"/>
            <a:r>
              <a:rPr lang="en-US" sz="4000" smtClean="0"/>
              <a:t>Which countries participate in TERCE</a:t>
            </a:r>
            <a:r>
              <a:rPr lang="es-ES" sz="4000" smtClean="0"/>
              <a:t>?</a:t>
            </a:r>
          </a:p>
        </p:txBody>
      </p:sp>
      <p:sp>
        <p:nvSpPr>
          <p:cNvPr id="4101" name="Sous-titre 2"/>
          <p:cNvSpPr>
            <a:spLocks noGrp="1"/>
          </p:cNvSpPr>
          <p:nvPr>
            <p:ph type="body" sz="half" idx="1"/>
          </p:nvPr>
        </p:nvSpPr>
        <p:spPr>
          <a:xfrm>
            <a:off x="1476375" y="1341438"/>
            <a:ext cx="3671888" cy="452596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s-MX" sz="2000" smtClean="0"/>
              <a:t>	</a:t>
            </a:r>
            <a:endParaRPr lang="en-GB" sz="200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Argentina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Brazil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Chile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Colombia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Costa Rica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Dominican Republic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Ecuador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Guatemala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Honduras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Mexico (and Nuevo León)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Nicaragua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Panama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Paraguay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Peru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/>
              <a:t>Uruguay</a:t>
            </a:r>
          </a:p>
          <a:p>
            <a:pPr eaLnBrk="1" hangingPunct="1">
              <a:lnSpc>
                <a:spcPct val="80000"/>
              </a:lnSpc>
            </a:pPr>
            <a:endParaRPr lang="fr-FR" sz="2000" smtClean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102" name="Espace réservé du numéro de diapositiv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1FC3AE1-E4D9-42C0-BC0A-9936485AE569}" type="slidenum">
              <a:rPr lang="fr-FR" sz="1000"/>
              <a:pPr algn="r"/>
              <a:t>3</a:t>
            </a:fld>
            <a:endParaRPr lang="fr-FR" sz="1000"/>
          </a:p>
        </p:txBody>
      </p:sp>
      <p:pic>
        <p:nvPicPr>
          <p:cNvPr id="4103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19700" y="1700213"/>
            <a:ext cx="2905125" cy="40973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pied de page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1200">
                <a:solidFill>
                  <a:srgbClr val="898989"/>
                </a:solidFill>
                <a:latin typeface="Calibri" pitchFamily="34" charset="0"/>
              </a:rPr>
              <a:t>EFA and youth transition to work</a:t>
            </a:r>
          </a:p>
        </p:txBody>
      </p:sp>
      <p:pic>
        <p:nvPicPr>
          <p:cNvPr id="7171" name="Image 3" descr="Template powerpoint_logo_unesco_6langues cop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Espace réservé du numéro de diapositiv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D64A5FD-45D6-4AC7-A701-FF55255750BE}" type="slidenum">
              <a:rPr lang="fr-FR" sz="1000"/>
              <a:pPr algn="r"/>
              <a:t>4</a:t>
            </a:fld>
            <a:endParaRPr lang="fr-FR" sz="1000"/>
          </a:p>
        </p:txBody>
      </p:sp>
      <p:sp>
        <p:nvSpPr>
          <p:cNvPr id="7173" name="Rectangle 4"/>
          <p:cNvSpPr>
            <a:spLocks noGrp="1"/>
          </p:cNvSpPr>
          <p:nvPr>
            <p:ph type="title" idx="4294967295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pPr algn="l"/>
            <a:r>
              <a:rPr lang="en-GB" smtClean="0"/>
              <a:t>LLECE’s studies: who and what is assessed?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476375" y="2205038"/>
          <a:ext cx="7440489" cy="3299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927"/>
                <a:gridCol w="1062927"/>
                <a:gridCol w="1062927"/>
                <a:gridCol w="1062927"/>
                <a:gridCol w="1062927"/>
                <a:gridCol w="1062927"/>
                <a:gridCol w="1062927"/>
              </a:tblGrid>
              <a:tr h="735856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Study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Year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Grades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Maths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Science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Reading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Writing</a:t>
                      </a:r>
                      <a:endParaRPr lang="en-GB" sz="1800" noProof="0" dirty="0"/>
                    </a:p>
                  </a:txBody>
                  <a:tcPr/>
                </a:tc>
              </a:tr>
              <a:tr h="734689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PERCE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1997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3 y 4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x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x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 dirty="0"/>
                    </a:p>
                  </a:txBody>
                  <a:tcPr/>
                </a:tc>
              </a:tr>
              <a:tr h="734689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SERCE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2006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3 y 6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x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x</a:t>
                      </a:r>
                    </a:p>
                    <a:p>
                      <a:pPr algn="ctr"/>
                      <a:r>
                        <a:rPr lang="en-GB" sz="1800" noProof="0" dirty="0" smtClean="0"/>
                        <a:t>optional</a:t>
                      </a:r>
                    </a:p>
                    <a:p>
                      <a:pPr algn="ctr"/>
                      <a:r>
                        <a:rPr lang="en-GB" sz="1800" noProof="0" dirty="0" smtClean="0"/>
                        <a:t>6°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x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x</a:t>
                      </a:r>
                      <a:endParaRPr lang="en-GB" sz="1800" noProof="0" dirty="0"/>
                    </a:p>
                  </a:txBody>
                  <a:tcPr/>
                </a:tc>
              </a:tr>
              <a:tr h="734689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TERCE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2013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3 y 6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x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x</a:t>
                      </a:r>
                      <a:r>
                        <a:rPr lang="en-GB" sz="1800" baseline="0" noProof="0" dirty="0" smtClean="0"/>
                        <a:t> obligatory</a:t>
                      </a:r>
                      <a:r>
                        <a:rPr lang="en-GB" sz="1800" noProof="0" dirty="0" smtClean="0"/>
                        <a:t> 6°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x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x</a:t>
                      </a:r>
                      <a:endParaRPr lang="en-GB" sz="18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pied de page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1200">
                <a:solidFill>
                  <a:srgbClr val="898989"/>
                </a:solidFill>
                <a:latin typeface="Calibri" pitchFamily="34" charset="0"/>
              </a:rPr>
              <a:t>EFA and youth transition to work</a:t>
            </a:r>
          </a:p>
        </p:txBody>
      </p:sp>
      <p:pic>
        <p:nvPicPr>
          <p:cNvPr id="8195" name="Image 3" descr="Template powerpoint_logo_unesco_6langues cop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Espace réservé du numéro de diapositiv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48415C-FA1D-4C5C-AF05-EA1840A53B5F}" type="slidenum">
              <a:rPr lang="fr-FR" sz="1000"/>
              <a:pPr algn="r"/>
              <a:t>5</a:t>
            </a:fld>
            <a:endParaRPr lang="fr-FR" sz="1000"/>
          </a:p>
        </p:txBody>
      </p:sp>
      <p:sp>
        <p:nvSpPr>
          <p:cNvPr id="8197" name="Rectangle 4"/>
          <p:cNvSpPr>
            <a:spLocks noGrp="1"/>
          </p:cNvSpPr>
          <p:nvPr>
            <p:ph type="title" idx="4294967295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pPr algn="l"/>
            <a:r>
              <a:rPr lang="en-GB" smtClean="0"/>
              <a:t>Basic study design</a:t>
            </a:r>
          </a:p>
        </p:txBody>
      </p:sp>
      <p:sp>
        <p:nvSpPr>
          <p:cNvPr id="8198" name="Rectangle 5"/>
          <p:cNvSpPr>
            <a:spLocks noGrp="1"/>
          </p:cNvSpPr>
          <p:nvPr>
            <p:ph type="body" idx="4294967295"/>
          </p:nvPr>
        </p:nvSpPr>
        <p:spPr>
          <a:xfrm>
            <a:off x="1547813" y="1600200"/>
            <a:ext cx="7138987" cy="4525963"/>
          </a:xfrm>
        </p:spPr>
        <p:txBody>
          <a:bodyPr/>
          <a:lstStyle/>
          <a:p>
            <a:endParaRPr lang="en-GB" sz="2200" smtClean="0"/>
          </a:p>
          <a:p>
            <a:r>
              <a:rPr lang="en-GB" sz="2200" smtClean="0"/>
              <a:t>The LLECE studies consist, in essence, of 2 axes:</a:t>
            </a:r>
          </a:p>
          <a:p>
            <a:pPr>
              <a:buFont typeface="Arial" charset="0"/>
              <a:buNone/>
            </a:pPr>
            <a:endParaRPr lang="en-GB" sz="2200" smtClean="0"/>
          </a:p>
          <a:p>
            <a:pPr lvl="1"/>
            <a:r>
              <a:rPr lang="en-GB" sz="1800" smtClean="0"/>
              <a:t>A study of educational achievement level</a:t>
            </a:r>
          </a:p>
          <a:p>
            <a:pPr lvl="1"/>
            <a:r>
              <a:rPr lang="en-GB" sz="1800" smtClean="0"/>
              <a:t>A study of factors related to this</a:t>
            </a:r>
          </a:p>
          <a:p>
            <a:endParaRPr lang="en-GB" sz="2200" smtClean="0"/>
          </a:p>
          <a:p>
            <a:r>
              <a:rPr lang="en-GB" sz="2200" smtClean="0"/>
              <a:t>The first axis (large scale assessment of learning) is based on a regional curriculum analysis</a:t>
            </a:r>
          </a:p>
          <a:p>
            <a:pPr>
              <a:buFont typeface="Arial" charset="0"/>
              <a:buNone/>
            </a:pPr>
            <a:r>
              <a:rPr lang="en-GB" sz="2200" smtClean="0"/>
              <a:t> </a:t>
            </a:r>
          </a:p>
          <a:p>
            <a:r>
              <a:rPr lang="en-GB" sz="2200" smtClean="0"/>
              <a:t>The second axis is based on the generic CIPP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EFA and youth transition to work</a:t>
            </a:r>
          </a:p>
        </p:txBody>
      </p:sp>
      <p:pic>
        <p:nvPicPr>
          <p:cNvPr id="14339" name="Image 3" descr="Template powerpoint_logo_unesco_6langues cop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itre 1"/>
          <p:cNvSpPr>
            <a:spLocks noGrp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/>
          <a:lstStyle/>
          <a:p>
            <a:pPr algn="l" eaLnBrk="1" hangingPunct="1"/>
            <a:r>
              <a:rPr lang="en-GB" sz="4000" smtClean="0">
                <a:ea typeface="Lucida Sans Unicode" pitchFamily="34" charset="0"/>
                <a:cs typeface="Lucida Sans Unicode" pitchFamily="34" charset="0"/>
              </a:rPr>
              <a:t>TERCE: Basic timeline</a:t>
            </a:r>
          </a:p>
        </p:txBody>
      </p:sp>
      <p:sp>
        <p:nvSpPr>
          <p:cNvPr id="14341" name="Espace réservé du numéro de diapositiv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649F82C-F41A-4CE3-8F90-658FCBA6A8FC}" type="slidenum">
              <a:rPr lang="fr-FR" sz="1000"/>
              <a:pPr algn="r"/>
              <a:t>6</a:t>
            </a:fld>
            <a:endParaRPr lang="fr-FR" sz="1000"/>
          </a:p>
        </p:txBody>
      </p:sp>
      <p:graphicFrame>
        <p:nvGraphicFramePr>
          <p:cNvPr id="10" name="9 Diagrama"/>
          <p:cNvGraphicFramePr/>
          <p:nvPr/>
        </p:nvGraphicFramePr>
        <p:xfrm>
          <a:off x="1547664" y="1916832"/>
          <a:ext cx="698477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EFA and youth transition to work</a:t>
            </a:r>
          </a:p>
        </p:txBody>
      </p:sp>
      <p:pic>
        <p:nvPicPr>
          <p:cNvPr id="10243" name="Image 3" descr="Template powerpoint_logo_unesco_6langues cop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re 1"/>
          <p:cNvSpPr>
            <a:spLocks noGrp="1"/>
          </p:cNvSpPr>
          <p:nvPr>
            <p:ph type="ctrTitle" idx="4294967295"/>
          </p:nvPr>
        </p:nvSpPr>
        <p:spPr>
          <a:xfrm>
            <a:off x="1371600" y="188913"/>
            <a:ext cx="7772400" cy="1357312"/>
          </a:xfrm>
        </p:spPr>
        <p:txBody>
          <a:bodyPr/>
          <a:lstStyle/>
          <a:p>
            <a:pPr algn="l" eaLnBrk="1" hangingPunct="1"/>
            <a:r>
              <a:rPr lang="en-GB" sz="4000" smtClean="0"/>
              <a:t>The fundament of TERCE: Curriculum analysis</a:t>
            </a:r>
          </a:p>
        </p:txBody>
      </p:sp>
      <p:sp>
        <p:nvSpPr>
          <p:cNvPr id="10245" name="Sous-titre 2"/>
          <p:cNvSpPr>
            <a:spLocks noGrp="1"/>
          </p:cNvSpPr>
          <p:nvPr>
            <p:ph type="subTitle" idx="4294967295"/>
          </p:nvPr>
        </p:nvSpPr>
        <p:spPr>
          <a:xfrm>
            <a:off x="1835150" y="1557338"/>
            <a:ext cx="3600450" cy="4967287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 </a:t>
            </a:r>
          </a:p>
          <a:p>
            <a:pPr marL="0" indent="0">
              <a:lnSpc>
                <a:spcPct val="80000"/>
              </a:lnSpc>
            </a:pPr>
            <a:r>
              <a:rPr lang="en-GB" sz="1800" smtClean="0"/>
              <a:t> TERCE started with a mapping of the curricula of the region’s countries, task conducted by ICFES (Colombia)</a:t>
            </a:r>
          </a:p>
          <a:p>
            <a:pPr marL="0" indent="0">
              <a:lnSpc>
                <a:spcPct val="80000"/>
              </a:lnSpc>
            </a:pPr>
            <a:endParaRPr lang="en-GB" sz="1800" smtClean="0"/>
          </a:p>
          <a:p>
            <a:pPr marL="0" indent="0">
              <a:lnSpc>
                <a:spcPct val="80000"/>
              </a:lnSpc>
            </a:pPr>
            <a:r>
              <a:rPr lang="en-GB" sz="1800" smtClean="0"/>
              <a:t> Based on this, regional specification tables were developed, which were used as the basis of the TERCE achievement tests</a:t>
            </a:r>
          </a:p>
          <a:p>
            <a:pPr marL="0" indent="0">
              <a:lnSpc>
                <a:spcPct val="80000"/>
              </a:lnSpc>
            </a:pPr>
            <a:endParaRPr lang="en-GB" sz="1800" smtClean="0"/>
          </a:p>
          <a:p>
            <a:pPr marL="0" indent="0">
              <a:lnSpc>
                <a:spcPct val="80000"/>
              </a:lnSpc>
            </a:pPr>
            <a:r>
              <a:rPr lang="en-GB" sz="1800" smtClean="0"/>
              <a:t> Recently published</a:t>
            </a:r>
          </a:p>
          <a:p>
            <a:pPr marL="0" indent="0">
              <a:lnSpc>
                <a:spcPct val="80000"/>
              </a:lnSpc>
            </a:pPr>
            <a:endParaRPr lang="en-GB" sz="1800" smtClean="0"/>
          </a:p>
          <a:p>
            <a:pPr marL="0" indent="0">
              <a:lnSpc>
                <a:spcPct val="80000"/>
              </a:lnSpc>
            </a:pPr>
            <a:r>
              <a:rPr lang="en-GB" sz="1800" smtClean="0"/>
              <a:t> Also has intrinsic value for countries to analyse their own curricula, in particular in comparison to others in the region</a:t>
            </a:r>
            <a:endParaRPr lang="en-GB" sz="1800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246" name="Espace réservé du numéro de diapositiv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BC2220A-FA6E-49C3-B65C-FBF4C5D6FAFD}" type="slidenum">
              <a:rPr lang="fr-FR" sz="1000"/>
              <a:pPr algn="r"/>
              <a:t>7</a:t>
            </a:fld>
            <a:endParaRPr lang="fr-FR" sz="1000"/>
          </a:p>
        </p:txBody>
      </p:sp>
      <p:pic>
        <p:nvPicPr>
          <p:cNvPr id="1024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1844675"/>
            <a:ext cx="2774950" cy="360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EFA and youth transition to work</a:t>
            </a:r>
          </a:p>
        </p:txBody>
      </p:sp>
      <p:pic>
        <p:nvPicPr>
          <p:cNvPr id="9219" name="Image 3" descr="Template powerpoint_logo_unesco_6langues cop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itre 1"/>
          <p:cNvSpPr>
            <a:spLocks noGrp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/>
          <a:lstStyle/>
          <a:p>
            <a:pPr algn="l" eaLnBrk="1" hangingPunct="1"/>
            <a:r>
              <a:rPr lang="en-GB" sz="4000" smtClean="0">
                <a:ea typeface="Lucida Sans Unicode" pitchFamily="34" charset="0"/>
                <a:cs typeface="Lucida Sans Unicode" pitchFamily="34" charset="0"/>
              </a:rPr>
              <a:t>TERCE: Analytical – conceptual model CIPP</a:t>
            </a:r>
          </a:p>
        </p:txBody>
      </p:sp>
      <p:sp>
        <p:nvSpPr>
          <p:cNvPr id="9221" name="Espace réservé du numéro de diapositiv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FE6A342-0398-4D05-8CFB-DDB8077D8C14}" type="slidenum">
              <a:rPr lang="fr-FR" sz="1000"/>
              <a:pPr algn="r"/>
              <a:t>8</a:t>
            </a:fld>
            <a:endParaRPr lang="fr-FR" sz="1000"/>
          </a:p>
        </p:txBody>
      </p:sp>
      <p:grpSp>
        <p:nvGrpSpPr>
          <p:cNvPr id="9222" name="15 Grupo"/>
          <p:cNvGrpSpPr>
            <a:grpSpLocks/>
          </p:cNvGrpSpPr>
          <p:nvPr/>
        </p:nvGrpSpPr>
        <p:grpSpPr bwMode="auto">
          <a:xfrm>
            <a:off x="1187450" y="1968500"/>
            <a:ext cx="7727950" cy="4889500"/>
            <a:chOff x="972303" y="290513"/>
            <a:chExt cx="7885947" cy="6567487"/>
          </a:xfrm>
        </p:grpSpPr>
        <p:sp>
          <p:nvSpPr>
            <p:cNvPr id="9223" name="Freeform 6"/>
            <p:cNvSpPr>
              <a:spLocks noEditPoints="1"/>
            </p:cNvSpPr>
            <p:nvPr/>
          </p:nvSpPr>
          <p:spPr bwMode="auto">
            <a:xfrm>
              <a:off x="1192749" y="290513"/>
              <a:ext cx="7665501" cy="6567487"/>
            </a:xfrm>
            <a:custGeom>
              <a:avLst/>
              <a:gdLst>
                <a:gd name="T0" fmla="*/ 2147483647 w 3066"/>
                <a:gd name="T1" fmla="*/ 2147483647 h 1999"/>
                <a:gd name="T2" fmla="*/ 2147483647 w 3066"/>
                <a:gd name="T3" fmla="*/ 2147483647 h 1999"/>
                <a:gd name="T4" fmla="*/ 2147483647 w 3066"/>
                <a:gd name="T5" fmla="*/ 2147483647 h 1999"/>
                <a:gd name="T6" fmla="*/ 2147483647 w 3066"/>
                <a:gd name="T7" fmla="*/ 2147483647 h 1999"/>
                <a:gd name="T8" fmla="*/ 2147483647 w 3066"/>
                <a:gd name="T9" fmla="*/ 2147483647 h 1999"/>
                <a:gd name="T10" fmla="*/ 2147483647 w 3066"/>
                <a:gd name="T11" fmla="*/ 2147483647 h 1999"/>
                <a:gd name="T12" fmla="*/ 2147483647 w 3066"/>
                <a:gd name="T13" fmla="*/ 2147483647 h 1999"/>
                <a:gd name="T14" fmla="*/ 2147483647 w 3066"/>
                <a:gd name="T15" fmla="*/ 2147483647 h 1999"/>
                <a:gd name="T16" fmla="*/ 2147483647 w 3066"/>
                <a:gd name="T17" fmla="*/ 2147483647 h 1999"/>
                <a:gd name="T18" fmla="*/ 2147483647 w 3066"/>
                <a:gd name="T19" fmla="*/ 2147483647 h 1999"/>
                <a:gd name="T20" fmla="*/ 2147483647 w 3066"/>
                <a:gd name="T21" fmla="*/ 2147483647 h 1999"/>
                <a:gd name="T22" fmla="*/ 2147483647 w 3066"/>
                <a:gd name="T23" fmla="*/ 2147483647 h 1999"/>
                <a:gd name="T24" fmla="*/ 2147483647 w 3066"/>
                <a:gd name="T25" fmla="*/ 2147483647 h 1999"/>
                <a:gd name="T26" fmla="*/ 2147483647 w 3066"/>
                <a:gd name="T27" fmla="*/ 2147483647 h 1999"/>
                <a:gd name="T28" fmla="*/ 2147483647 w 3066"/>
                <a:gd name="T29" fmla="*/ 2147483647 h 1999"/>
                <a:gd name="T30" fmla="*/ 2147483647 w 3066"/>
                <a:gd name="T31" fmla="*/ 2147483647 h 1999"/>
                <a:gd name="T32" fmla="*/ 2147483647 w 3066"/>
                <a:gd name="T33" fmla="*/ 2147483647 h 1999"/>
                <a:gd name="T34" fmla="*/ 2147483647 w 3066"/>
                <a:gd name="T35" fmla="*/ 2147483647 h 1999"/>
                <a:gd name="T36" fmla="*/ 2147483647 w 3066"/>
                <a:gd name="T37" fmla="*/ 2147483647 h 1999"/>
                <a:gd name="T38" fmla="*/ 2147483647 w 3066"/>
                <a:gd name="T39" fmla="*/ 2147483647 h 1999"/>
                <a:gd name="T40" fmla="*/ 2147483647 w 3066"/>
                <a:gd name="T41" fmla="*/ 2147483647 h 1999"/>
                <a:gd name="T42" fmla="*/ 2147483647 w 3066"/>
                <a:gd name="T43" fmla="*/ 2147483647 h 1999"/>
                <a:gd name="T44" fmla="*/ 2147483647 w 3066"/>
                <a:gd name="T45" fmla="*/ 2147483647 h 1999"/>
                <a:gd name="T46" fmla="*/ 2147483647 w 3066"/>
                <a:gd name="T47" fmla="*/ 2147483647 h 1999"/>
                <a:gd name="T48" fmla="*/ 2147483647 w 3066"/>
                <a:gd name="T49" fmla="*/ 2147483647 h 1999"/>
                <a:gd name="T50" fmla="*/ 2147483647 w 3066"/>
                <a:gd name="T51" fmla="*/ 2147483647 h 1999"/>
                <a:gd name="T52" fmla="*/ 2147483647 w 3066"/>
                <a:gd name="T53" fmla="*/ 2147483647 h 1999"/>
                <a:gd name="T54" fmla="*/ 2147483647 w 3066"/>
                <a:gd name="T55" fmla="*/ 2147483647 h 1999"/>
                <a:gd name="T56" fmla="*/ 2147483647 w 3066"/>
                <a:gd name="T57" fmla="*/ 2147483647 h 1999"/>
                <a:gd name="T58" fmla="*/ 2147483647 w 3066"/>
                <a:gd name="T59" fmla="*/ 2147483647 h 1999"/>
                <a:gd name="T60" fmla="*/ 2147483647 w 3066"/>
                <a:gd name="T61" fmla="*/ 2147483647 h 1999"/>
                <a:gd name="T62" fmla="*/ 2147483647 w 3066"/>
                <a:gd name="T63" fmla="*/ 2147483647 h 1999"/>
                <a:gd name="T64" fmla="*/ 2147483647 w 3066"/>
                <a:gd name="T65" fmla="*/ 2147483647 h 1999"/>
                <a:gd name="T66" fmla="*/ 2147483647 w 3066"/>
                <a:gd name="T67" fmla="*/ 2147483647 h 1999"/>
                <a:gd name="T68" fmla="*/ 2147483647 w 3066"/>
                <a:gd name="T69" fmla="*/ 2147483647 h 1999"/>
                <a:gd name="T70" fmla="*/ 2147483647 w 3066"/>
                <a:gd name="T71" fmla="*/ 2147483647 h 1999"/>
                <a:gd name="T72" fmla="*/ 2147483647 w 3066"/>
                <a:gd name="T73" fmla="*/ 2147483647 h 1999"/>
                <a:gd name="T74" fmla="*/ 2147483647 w 3066"/>
                <a:gd name="T75" fmla="*/ 2147483647 h 1999"/>
                <a:gd name="T76" fmla="*/ 2147483647 w 3066"/>
                <a:gd name="T77" fmla="*/ 2147483647 h 1999"/>
                <a:gd name="T78" fmla="*/ 2147483647 w 3066"/>
                <a:gd name="T79" fmla="*/ 2147483647 h 1999"/>
                <a:gd name="T80" fmla="*/ 2147483647 w 3066"/>
                <a:gd name="T81" fmla="*/ 2147483647 h 1999"/>
                <a:gd name="T82" fmla="*/ 2147483647 w 3066"/>
                <a:gd name="T83" fmla="*/ 2147483647 h 1999"/>
                <a:gd name="T84" fmla="*/ 2147483647 w 3066"/>
                <a:gd name="T85" fmla="*/ 2147483647 h 1999"/>
                <a:gd name="T86" fmla="*/ 2147483647 w 3066"/>
                <a:gd name="T87" fmla="*/ 2147483647 h 1999"/>
                <a:gd name="T88" fmla="*/ 2147483647 w 3066"/>
                <a:gd name="T89" fmla="*/ 2147483647 h 1999"/>
                <a:gd name="T90" fmla="*/ 2147483647 w 3066"/>
                <a:gd name="T91" fmla="*/ 2147483647 h 1999"/>
                <a:gd name="T92" fmla="*/ 2147483647 w 3066"/>
                <a:gd name="T93" fmla="*/ 2147483647 h 1999"/>
                <a:gd name="T94" fmla="*/ 2147483647 w 3066"/>
                <a:gd name="T95" fmla="*/ 2147483647 h 1999"/>
                <a:gd name="T96" fmla="*/ 2147483647 w 3066"/>
                <a:gd name="T97" fmla="*/ 2147483647 h 1999"/>
                <a:gd name="T98" fmla="*/ 2147483647 w 3066"/>
                <a:gd name="T99" fmla="*/ 2147483647 h 1999"/>
                <a:gd name="T100" fmla="*/ 2147483647 w 3066"/>
                <a:gd name="T101" fmla="*/ 2147483647 h 199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066"/>
                <a:gd name="T154" fmla="*/ 0 h 1999"/>
                <a:gd name="T155" fmla="*/ 3066 w 3066"/>
                <a:gd name="T156" fmla="*/ 1999 h 199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066" h="1999">
                  <a:moveTo>
                    <a:pt x="0" y="1000"/>
                  </a:moveTo>
                  <a:lnTo>
                    <a:pt x="2" y="948"/>
                  </a:lnTo>
                  <a:lnTo>
                    <a:pt x="9" y="898"/>
                  </a:lnTo>
                  <a:lnTo>
                    <a:pt x="18" y="847"/>
                  </a:lnTo>
                  <a:lnTo>
                    <a:pt x="32" y="798"/>
                  </a:lnTo>
                  <a:lnTo>
                    <a:pt x="49" y="749"/>
                  </a:lnTo>
                  <a:lnTo>
                    <a:pt x="70" y="702"/>
                  </a:lnTo>
                  <a:lnTo>
                    <a:pt x="94" y="655"/>
                  </a:lnTo>
                  <a:lnTo>
                    <a:pt x="122" y="610"/>
                  </a:lnTo>
                  <a:lnTo>
                    <a:pt x="153" y="565"/>
                  </a:lnTo>
                  <a:lnTo>
                    <a:pt x="187" y="523"/>
                  </a:lnTo>
                  <a:lnTo>
                    <a:pt x="223" y="481"/>
                  </a:lnTo>
                  <a:lnTo>
                    <a:pt x="263" y="440"/>
                  </a:lnTo>
                  <a:lnTo>
                    <a:pt x="306" y="401"/>
                  </a:lnTo>
                  <a:lnTo>
                    <a:pt x="351" y="363"/>
                  </a:lnTo>
                  <a:lnTo>
                    <a:pt x="400" y="327"/>
                  </a:lnTo>
                  <a:lnTo>
                    <a:pt x="451" y="292"/>
                  </a:lnTo>
                  <a:lnTo>
                    <a:pt x="504" y="259"/>
                  </a:lnTo>
                  <a:lnTo>
                    <a:pt x="560" y="228"/>
                  </a:lnTo>
                  <a:lnTo>
                    <a:pt x="617" y="198"/>
                  </a:lnTo>
                  <a:lnTo>
                    <a:pt x="677" y="171"/>
                  </a:lnTo>
                  <a:lnTo>
                    <a:pt x="739" y="145"/>
                  </a:lnTo>
                  <a:lnTo>
                    <a:pt x="804" y="121"/>
                  </a:lnTo>
                  <a:lnTo>
                    <a:pt x="870" y="99"/>
                  </a:lnTo>
                  <a:lnTo>
                    <a:pt x="937" y="79"/>
                  </a:lnTo>
                  <a:lnTo>
                    <a:pt x="1007" y="61"/>
                  </a:lnTo>
                  <a:lnTo>
                    <a:pt x="1078" y="45"/>
                  </a:lnTo>
                  <a:lnTo>
                    <a:pt x="1151" y="32"/>
                  </a:lnTo>
                  <a:lnTo>
                    <a:pt x="1225" y="21"/>
                  </a:lnTo>
                  <a:lnTo>
                    <a:pt x="1300" y="12"/>
                  </a:lnTo>
                  <a:lnTo>
                    <a:pt x="1376" y="6"/>
                  </a:lnTo>
                  <a:lnTo>
                    <a:pt x="1454" y="2"/>
                  </a:lnTo>
                  <a:lnTo>
                    <a:pt x="1533" y="0"/>
                  </a:lnTo>
                  <a:lnTo>
                    <a:pt x="1612" y="2"/>
                  </a:lnTo>
                  <a:lnTo>
                    <a:pt x="1690" y="6"/>
                  </a:lnTo>
                  <a:lnTo>
                    <a:pt x="1766" y="12"/>
                  </a:lnTo>
                  <a:lnTo>
                    <a:pt x="1841" y="21"/>
                  </a:lnTo>
                  <a:lnTo>
                    <a:pt x="1916" y="32"/>
                  </a:lnTo>
                  <a:lnTo>
                    <a:pt x="1988" y="45"/>
                  </a:lnTo>
                  <a:lnTo>
                    <a:pt x="2059" y="61"/>
                  </a:lnTo>
                  <a:lnTo>
                    <a:pt x="2129" y="79"/>
                  </a:lnTo>
                  <a:lnTo>
                    <a:pt x="2196" y="99"/>
                  </a:lnTo>
                  <a:lnTo>
                    <a:pt x="2263" y="121"/>
                  </a:lnTo>
                  <a:lnTo>
                    <a:pt x="2327" y="145"/>
                  </a:lnTo>
                  <a:lnTo>
                    <a:pt x="2389" y="170"/>
                  </a:lnTo>
                  <a:lnTo>
                    <a:pt x="2449" y="198"/>
                  </a:lnTo>
                  <a:lnTo>
                    <a:pt x="2506" y="228"/>
                  </a:lnTo>
                  <a:lnTo>
                    <a:pt x="2562" y="259"/>
                  </a:lnTo>
                  <a:lnTo>
                    <a:pt x="2615" y="292"/>
                  </a:lnTo>
                  <a:lnTo>
                    <a:pt x="2666" y="327"/>
                  </a:lnTo>
                  <a:lnTo>
                    <a:pt x="2715" y="363"/>
                  </a:lnTo>
                  <a:lnTo>
                    <a:pt x="2760" y="401"/>
                  </a:lnTo>
                  <a:lnTo>
                    <a:pt x="2803" y="440"/>
                  </a:lnTo>
                  <a:lnTo>
                    <a:pt x="2843" y="480"/>
                  </a:lnTo>
                  <a:lnTo>
                    <a:pt x="2879" y="522"/>
                  </a:lnTo>
                  <a:lnTo>
                    <a:pt x="2913" y="565"/>
                  </a:lnTo>
                  <a:lnTo>
                    <a:pt x="2944" y="610"/>
                  </a:lnTo>
                  <a:lnTo>
                    <a:pt x="2972" y="655"/>
                  </a:lnTo>
                  <a:lnTo>
                    <a:pt x="2996" y="701"/>
                  </a:lnTo>
                  <a:lnTo>
                    <a:pt x="3017" y="749"/>
                  </a:lnTo>
                  <a:lnTo>
                    <a:pt x="3034" y="797"/>
                  </a:lnTo>
                  <a:lnTo>
                    <a:pt x="3048" y="846"/>
                  </a:lnTo>
                  <a:lnTo>
                    <a:pt x="3058" y="897"/>
                  </a:lnTo>
                  <a:lnTo>
                    <a:pt x="3063" y="948"/>
                  </a:lnTo>
                  <a:lnTo>
                    <a:pt x="3066" y="999"/>
                  </a:lnTo>
                  <a:lnTo>
                    <a:pt x="3064" y="1051"/>
                  </a:lnTo>
                  <a:lnTo>
                    <a:pt x="3058" y="1102"/>
                  </a:lnTo>
                  <a:lnTo>
                    <a:pt x="3048" y="1152"/>
                  </a:lnTo>
                  <a:lnTo>
                    <a:pt x="3035" y="1202"/>
                  </a:lnTo>
                  <a:lnTo>
                    <a:pt x="3017" y="1250"/>
                  </a:lnTo>
                  <a:lnTo>
                    <a:pt x="2996" y="1298"/>
                  </a:lnTo>
                  <a:lnTo>
                    <a:pt x="2973" y="1344"/>
                  </a:lnTo>
                  <a:lnTo>
                    <a:pt x="2945" y="1389"/>
                  </a:lnTo>
                  <a:lnTo>
                    <a:pt x="2914" y="1434"/>
                  </a:lnTo>
                  <a:lnTo>
                    <a:pt x="2880" y="1477"/>
                  </a:lnTo>
                  <a:lnTo>
                    <a:pt x="2843" y="1519"/>
                  </a:lnTo>
                  <a:lnTo>
                    <a:pt x="2803" y="1559"/>
                  </a:lnTo>
                  <a:lnTo>
                    <a:pt x="2760" y="1599"/>
                  </a:lnTo>
                  <a:lnTo>
                    <a:pt x="2715" y="1636"/>
                  </a:lnTo>
                  <a:lnTo>
                    <a:pt x="2667" y="1673"/>
                  </a:lnTo>
                  <a:lnTo>
                    <a:pt x="2616" y="1707"/>
                  </a:lnTo>
                  <a:lnTo>
                    <a:pt x="2562" y="1740"/>
                  </a:lnTo>
                  <a:lnTo>
                    <a:pt x="2507" y="1771"/>
                  </a:lnTo>
                  <a:lnTo>
                    <a:pt x="2449" y="1801"/>
                  </a:lnTo>
                  <a:lnTo>
                    <a:pt x="2389" y="1829"/>
                  </a:lnTo>
                  <a:lnTo>
                    <a:pt x="2327" y="1855"/>
                  </a:lnTo>
                  <a:lnTo>
                    <a:pt x="2263" y="1879"/>
                  </a:lnTo>
                  <a:lnTo>
                    <a:pt x="2197" y="1901"/>
                  </a:lnTo>
                  <a:lnTo>
                    <a:pt x="2129" y="1921"/>
                  </a:lnTo>
                  <a:lnTo>
                    <a:pt x="2059" y="1938"/>
                  </a:lnTo>
                  <a:lnTo>
                    <a:pt x="1988" y="1954"/>
                  </a:lnTo>
                  <a:lnTo>
                    <a:pt x="1916" y="1967"/>
                  </a:lnTo>
                  <a:lnTo>
                    <a:pt x="1841" y="1978"/>
                  </a:lnTo>
                  <a:lnTo>
                    <a:pt x="1766" y="1987"/>
                  </a:lnTo>
                  <a:lnTo>
                    <a:pt x="1689" y="1993"/>
                  </a:lnTo>
                  <a:lnTo>
                    <a:pt x="1612" y="1997"/>
                  </a:lnTo>
                  <a:lnTo>
                    <a:pt x="1533" y="1999"/>
                  </a:lnTo>
                  <a:lnTo>
                    <a:pt x="1455" y="1997"/>
                  </a:lnTo>
                  <a:lnTo>
                    <a:pt x="1377" y="1993"/>
                  </a:lnTo>
                  <a:lnTo>
                    <a:pt x="1300" y="1987"/>
                  </a:lnTo>
                  <a:lnTo>
                    <a:pt x="1225" y="1978"/>
                  </a:lnTo>
                  <a:lnTo>
                    <a:pt x="1151" y="1967"/>
                  </a:lnTo>
                  <a:lnTo>
                    <a:pt x="1078" y="1954"/>
                  </a:lnTo>
                  <a:lnTo>
                    <a:pt x="1007" y="1938"/>
                  </a:lnTo>
                  <a:lnTo>
                    <a:pt x="938" y="1921"/>
                  </a:lnTo>
                  <a:lnTo>
                    <a:pt x="870" y="1901"/>
                  </a:lnTo>
                  <a:lnTo>
                    <a:pt x="804" y="1879"/>
                  </a:lnTo>
                  <a:lnTo>
                    <a:pt x="740" y="1855"/>
                  </a:lnTo>
                  <a:lnTo>
                    <a:pt x="678" y="1829"/>
                  </a:lnTo>
                  <a:lnTo>
                    <a:pt x="617" y="1801"/>
                  </a:lnTo>
                  <a:lnTo>
                    <a:pt x="560" y="1771"/>
                  </a:lnTo>
                  <a:lnTo>
                    <a:pt x="504" y="1740"/>
                  </a:lnTo>
                  <a:lnTo>
                    <a:pt x="451" y="1707"/>
                  </a:lnTo>
                  <a:lnTo>
                    <a:pt x="400" y="1673"/>
                  </a:lnTo>
                  <a:lnTo>
                    <a:pt x="352" y="1636"/>
                  </a:lnTo>
                  <a:lnTo>
                    <a:pt x="306" y="1599"/>
                  </a:lnTo>
                  <a:lnTo>
                    <a:pt x="263" y="1560"/>
                  </a:lnTo>
                  <a:lnTo>
                    <a:pt x="224" y="1519"/>
                  </a:lnTo>
                  <a:lnTo>
                    <a:pt x="187" y="1477"/>
                  </a:lnTo>
                  <a:lnTo>
                    <a:pt x="153" y="1434"/>
                  </a:lnTo>
                  <a:lnTo>
                    <a:pt x="122" y="1390"/>
                  </a:lnTo>
                  <a:lnTo>
                    <a:pt x="94" y="1344"/>
                  </a:lnTo>
                  <a:lnTo>
                    <a:pt x="70" y="1298"/>
                  </a:lnTo>
                  <a:lnTo>
                    <a:pt x="49" y="1250"/>
                  </a:lnTo>
                  <a:lnTo>
                    <a:pt x="32" y="1202"/>
                  </a:lnTo>
                  <a:lnTo>
                    <a:pt x="18" y="1153"/>
                  </a:lnTo>
                  <a:lnTo>
                    <a:pt x="9" y="1102"/>
                  </a:lnTo>
                  <a:lnTo>
                    <a:pt x="3" y="1052"/>
                  </a:lnTo>
                  <a:lnTo>
                    <a:pt x="0" y="1000"/>
                  </a:lnTo>
                  <a:close/>
                  <a:moveTo>
                    <a:pt x="17" y="1050"/>
                  </a:moveTo>
                  <a:lnTo>
                    <a:pt x="23" y="1100"/>
                  </a:lnTo>
                  <a:lnTo>
                    <a:pt x="33" y="1149"/>
                  </a:lnTo>
                  <a:lnTo>
                    <a:pt x="46" y="1197"/>
                  </a:lnTo>
                  <a:lnTo>
                    <a:pt x="63" y="1245"/>
                  </a:lnTo>
                  <a:lnTo>
                    <a:pt x="83" y="1291"/>
                  </a:lnTo>
                  <a:lnTo>
                    <a:pt x="107" y="1337"/>
                  </a:lnTo>
                  <a:lnTo>
                    <a:pt x="134" y="1381"/>
                  </a:lnTo>
                  <a:lnTo>
                    <a:pt x="164" y="1425"/>
                  </a:lnTo>
                  <a:lnTo>
                    <a:pt x="198" y="1468"/>
                  </a:lnTo>
                  <a:lnTo>
                    <a:pt x="234" y="1509"/>
                  </a:lnTo>
                  <a:lnTo>
                    <a:pt x="273" y="1549"/>
                  </a:lnTo>
                  <a:lnTo>
                    <a:pt x="316" y="1587"/>
                  </a:lnTo>
                  <a:lnTo>
                    <a:pt x="361" y="1625"/>
                  </a:lnTo>
                  <a:lnTo>
                    <a:pt x="408" y="1661"/>
                  </a:lnTo>
                  <a:lnTo>
                    <a:pt x="459" y="1695"/>
                  </a:lnTo>
                  <a:lnTo>
                    <a:pt x="511" y="1728"/>
                  </a:lnTo>
                  <a:lnTo>
                    <a:pt x="566" y="1758"/>
                  </a:lnTo>
                  <a:lnTo>
                    <a:pt x="624" y="1788"/>
                  </a:lnTo>
                  <a:lnTo>
                    <a:pt x="683" y="1815"/>
                  </a:lnTo>
                  <a:lnTo>
                    <a:pt x="745" y="1841"/>
                  </a:lnTo>
                  <a:lnTo>
                    <a:pt x="809" y="1865"/>
                  </a:lnTo>
                  <a:lnTo>
                    <a:pt x="874" y="1887"/>
                  </a:lnTo>
                  <a:lnTo>
                    <a:pt x="941" y="1906"/>
                  </a:lnTo>
                  <a:lnTo>
                    <a:pt x="1011" y="1924"/>
                  </a:lnTo>
                  <a:lnTo>
                    <a:pt x="1081" y="1939"/>
                  </a:lnTo>
                  <a:lnTo>
                    <a:pt x="1153" y="1953"/>
                  </a:lnTo>
                  <a:lnTo>
                    <a:pt x="1227" y="1964"/>
                  </a:lnTo>
                  <a:lnTo>
                    <a:pt x="1301" y="1973"/>
                  </a:lnTo>
                  <a:lnTo>
                    <a:pt x="1378" y="1979"/>
                  </a:lnTo>
                  <a:lnTo>
                    <a:pt x="1455" y="1983"/>
                  </a:lnTo>
                  <a:lnTo>
                    <a:pt x="1533" y="1984"/>
                  </a:lnTo>
                  <a:lnTo>
                    <a:pt x="1611" y="1983"/>
                  </a:lnTo>
                  <a:lnTo>
                    <a:pt x="1688" y="1979"/>
                  </a:lnTo>
                  <a:lnTo>
                    <a:pt x="1765" y="1973"/>
                  </a:lnTo>
                  <a:lnTo>
                    <a:pt x="1839" y="1964"/>
                  </a:lnTo>
                  <a:lnTo>
                    <a:pt x="1913" y="1953"/>
                  </a:lnTo>
                  <a:lnTo>
                    <a:pt x="1985" y="1939"/>
                  </a:lnTo>
                  <a:lnTo>
                    <a:pt x="2056" y="1924"/>
                  </a:lnTo>
                  <a:lnTo>
                    <a:pt x="2125" y="1906"/>
                  </a:lnTo>
                  <a:lnTo>
                    <a:pt x="2192" y="1887"/>
                  </a:lnTo>
                  <a:lnTo>
                    <a:pt x="2258" y="1865"/>
                  </a:lnTo>
                  <a:lnTo>
                    <a:pt x="2321" y="1841"/>
                  </a:lnTo>
                  <a:lnTo>
                    <a:pt x="2383" y="1816"/>
                  </a:lnTo>
                  <a:lnTo>
                    <a:pt x="2442" y="1788"/>
                  </a:lnTo>
                  <a:lnTo>
                    <a:pt x="2500" y="1759"/>
                  </a:lnTo>
                  <a:lnTo>
                    <a:pt x="2555" y="1728"/>
                  </a:lnTo>
                  <a:lnTo>
                    <a:pt x="2607" y="1695"/>
                  </a:lnTo>
                  <a:lnTo>
                    <a:pt x="2658" y="1661"/>
                  </a:lnTo>
                  <a:lnTo>
                    <a:pt x="2705" y="1625"/>
                  </a:lnTo>
                  <a:lnTo>
                    <a:pt x="2750" y="1588"/>
                  </a:lnTo>
                  <a:lnTo>
                    <a:pt x="2793" y="1549"/>
                  </a:lnTo>
                  <a:lnTo>
                    <a:pt x="2832" y="1509"/>
                  </a:lnTo>
                  <a:lnTo>
                    <a:pt x="2869" y="1468"/>
                  </a:lnTo>
                  <a:lnTo>
                    <a:pt x="2902" y="1426"/>
                  </a:lnTo>
                  <a:lnTo>
                    <a:pt x="2932" y="1382"/>
                  </a:lnTo>
                  <a:lnTo>
                    <a:pt x="2959" y="1337"/>
                  </a:lnTo>
                  <a:lnTo>
                    <a:pt x="2983" y="1292"/>
                  </a:lnTo>
                  <a:lnTo>
                    <a:pt x="3003" y="1245"/>
                  </a:lnTo>
                  <a:lnTo>
                    <a:pt x="3020" y="1198"/>
                  </a:lnTo>
                  <a:lnTo>
                    <a:pt x="3034" y="1149"/>
                  </a:lnTo>
                  <a:lnTo>
                    <a:pt x="3043" y="1100"/>
                  </a:lnTo>
                  <a:lnTo>
                    <a:pt x="3049" y="1051"/>
                  </a:lnTo>
                  <a:lnTo>
                    <a:pt x="3051" y="1000"/>
                  </a:lnTo>
                  <a:lnTo>
                    <a:pt x="3049" y="949"/>
                  </a:lnTo>
                  <a:lnTo>
                    <a:pt x="3043" y="900"/>
                  </a:lnTo>
                  <a:lnTo>
                    <a:pt x="3033" y="850"/>
                  </a:lnTo>
                  <a:lnTo>
                    <a:pt x="3021" y="802"/>
                  </a:lnTo>
                  <a:lnTo>
                    <a:pt x="3003" y="755"/>
                  </a:lnTo>
                  <a:lnTo>
                    <a:pt x="2983" y="708"/>
                  </a:lnTo>
                  <a:lnTo>
                    <a:pt x="2959" y="663"/>
                  </a:lnTo>
                  <a:lnTo>
                    <a:pt x="2932" y="618"/>
                  </a:lnTo>
                  <a:lnTo>
                    <a:pt x="2902" y="574"/>
                  </a:lnTo>
                  <a:lnTo>
                    <a:pt x="2868" y="532"/>
                  </a:lnTo>
                  <a:lnTo>
                    <a:pt x="2832" y="490"/>
                  </a:lnTo>
                  <a:lnTo>
                    <a:pt x="2793" y="451"/>
                  </a:lnTo>
                  <a:lnTo>
                    <a:pt x="2751" y="412"/>
                  </a:lnTo>
                  <a:lnTo>
                    <a:pt x="2706" y="375"/>
                  </a:lnTo>
                  <a:lnTo>
                    <a:pt x="2658" y="339"/>
                  </a:lnTo>
                  <a:lnTo>
                    <a:pt x="2608" y="305"/>
                  </a:lnTo>
                  <a:lnTo>
                    <a:pt x="2555" y="272"/>
                  </a:lnTo>
                  <a:lnTo>
                    <a:pt x="2500" y="241"/>
                  </a:lnTo>
                  <a:lnTo>
                    <a:pt x="2442" y="212"/>
                  </a:lnTo>
                  <a:lnTo>
                    <a:pt x="2383" y="184"/>
                  </a:lnTo>
                  <a:lnTo>
                    <a:pt x="2322" y="158"/>
                  </a:lnTo>
                  <a:lnTo>
                    <a:pt x="2258" y="135"/>
                  </a:lnTo>
                  <a:lnTo>
                    <a:pt x="2192" y="113"/>
                  </a:lnTo>
                  <a:lnTo>
                    <a:pt x="2125" y="93"/>
                  </a:lnTo>
                  <a:lnTo>
                    <a:pt x="2056" y="75"/>
                  </a:lnTo>
                  <a:lnTo>
                    <a:pt x="1985" y="60"/>
                  </a:lnTo>
                  <a:lnTo>
                    <a:pt x="1913" y="46"/>
                  </a:lnTo>
                  <a:lnTo>
                    <a:pt x="1840" y="35"/>
                  </a:lnTo>
                  <a:lnTo>
                    <a:pt x="1765" y="26"/>
                  </a:lnTo>
                  <a:lnTo>
                    <a:pt x="1689" y="20"/>
                  </a:lnTo>
                  <a:lnTo>
                    <a:pt x="1612" y="16"/>
                  </a:lnTo>
                  <a:lnTo>
                    <a:pt x="1533" y="15"/>
                  </a:lnTo>
                  <a:lnTo>
                    <a:pt x="1455" y="16"/>
                  </a:lnTo>
                  <a:lnTo>
                    <a:pt x="1378" y="20"/>
                  </a:lnTo>
                  <a:lnTo>
                    <a:pt x="1302" y="26"/>
                  </a:lnTo>
                  <a:lnTo>
                    <a:pt x="1227" y="35"/>
                  </a:lnTo>
                  <a:lnTo>
                    <a:pt x="1154" y="46"/>
                  </a:lnTo>
                  <a:lnTo>
                    <a:pt x="1081" y="60"/>
                  </a:lnTo>
                  <a:lnTo>
                    <a:pt x="1011" y="75"/>
                  </a:lnTo>
                  <a:lnTo>
                    <a:pt x="941" y="93"/>
                  </a:lnTo>
                  <a:lnTo>
                    <a:pt x="874" y="112"/>
                  </a:lnTo>
                  <a:lnTo>
                    <a:pt x="809" y="135"/>
                  </a:lnTo>
                  <a:lnTo>
                    <a:pt x="745" y="158"/>
                  </a:lnTo>
                  <a:lnTo>
                    <a:pt x="684" y="184"/>
                  </a:lnTo>
                  <a:lnTo>
                    <a:pt x="624" y="212"/>
                  </a:lnTo>
                  <a:lnTo>
                    <a:pt x="567" y="241"/>
                  </a:lnTo>
                  <a:lnTo>
                    <a:pt x="512" y="272"/>
                  </a:lnTo>
                  <a:lnTo>
                    <a:pt x="459" y="304"/>
                  </a:lnTo>
                  <a:lnTo>
                    <a:pt x="409" y="339"/>
                  </a:lnTo>
                  <a:lnTo>
                    <a:pt x="361" y="374"/>
                  </a:lnTo>
                  <a:lnTo>
                    <a:pt x="316" y="412"/>
                  </a:lnTo>
                  <a:lnTo>
                    <a:pt x="274" y="450"/>
                  </a:lnTo>
                  <a:lnTo>
                    <a:pt x="234" y="490"/>
                  </a:lnTo>
                  <a:lnTo>
                    <a:pt x="198" y="532"/>
                  </a:lnTo>
                  <a:lnTo>
                    <a:pt x="164" y="574"/>
                  </a:lnTo>
                  <a:lnTo>
                    <a:pt x="134" y="618"/>
                  </a:lnTo>
                  <a:lnTo>
                    <a:pt x="107" y="662"/>
                  </a:lnTo>
                  <a:lnTo>
                    <a:pt x="83" y="708"/>
                  </a:lnTo>
                  <a:lnTo>
                    <a:pt x="63" y="754"/>
                  </a:lnTo>
                  <a:lnTo>
                    <a:pt x="46" y="802"/>
                  </a:lnTo>
                  <a:lnTo>
                    <a:pt x="33" y="850"/>
                  </a:lnTo>
                  <a:lnTo>
                    <a:pt x="23" y="899"/>
                  </a:lnTo>
                  <a:lnTo>
                    <a:pt x="17" y="949"/>
                  </a:lnTo>
                  <a:lnTo>
                    <a:pt x="15" y="1000"/>
                  </a:lnTo>
                  <a:lnTo>
                    <a:pt x="17" y="1050"/>
                  </a:lnTo>
                  <a:close/>
                </a:path>
              </a:pathLst>
            </a:custGeom>
            <a:solidFill>
              <a:srgbClr val="385D8A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3691131" y="898152"/>
              <a:ext cx="2715108" cy="202565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>
                  <a:latin typeface="Calibri" pitchFamily="34" charset="0"/>
                </a:rPr>
                <a:t>Context (society)</a:t>
              </a:r>
            </a:p>
            <a:p>
              <a:r>
                <a:rPr lang="en-GB" sz="1200">
                  <a:latin typeface="Calibri" pitchFamily="34" charset="0"/>
                </a:rPr>
                <a:t> </a:t>
              </a:r>
            </a:p>
            <a:p>
              <a:r>
                <a:rPr lang="en-GB" sz="1200">
                  <a:latin typeface="Calibri" pitchFamily="34" charset="0"/>
                </a:rPr>
                <a:t> </a:t>
              </a:r>
              <a:r>
                <a:rPr lang="en-GB" sz="1400">
                  <a:latin typeface="Calibri" pitchFamily="34" charset="0"/>
                </a:rPr>
                <a:t>Education context at home</a:t>
              </a:r>
            </a:p>
            <a:p>
              <a:r>
                <a:rPr lang="en-GB" sz="1400">
                  <a:latin typeface="Calibri" pitchFamily="34" charset="0"/>
                </a:rPr>
                <a:t>  Socioeconomic and cultural index</a:t>
              </a:r>
            </a:p>
            <a:p>
              <a:r>
                <a:rPr lang="en-GB" sz="1400">
                  <a:latin typeface="Calibri" pitchFamily="34" charset="0"/>
                </a:rPr>
                <a:t>  Gender</a:t>
              </a:r>
            </a:p>
            <a:p>
              <a:r>
                <a:rPr lang="en-GB" sz="1400">
                  <a:latin typeface="Calibri" pitchFamily="34" charset="0"/>
                </a:rPr>
                <a:t>  Indigenous populations</a:t>
              </a:r>
            </a:p>
            <a:p>
              <a:r>
                <a:rPr lang="es-ES" sz="1200">
                  <a:solidFill>
                    <a:schemeClr val="accent2"/>
                  </a:solidFill>
                  <a:latin typeface="Calibri" pitchFamily="34" charset="0"/>
                </a:rPr>
                <a:t>  </a:t>
              </a:r>
              <a:endParaRPr lang="es-ES" sz="1200">
                <a:solidFill>
                  <a:schemeClr val="accent2"/>
                </a:solidFill>
              </a:endParaRPr>
            </a:p>
          </p:txBody>
        </p:sp>
        <p:grpSp>
          <p:nvGrpSpPr>
            <p:cNvPr id="9225" name="14 Grupo"/>
            <p:cNvGrpSpPr>
              <a:grpSpLocks/>
            </p:cNvGrpSpPr>
            <p:nvPr/>
          </p:nvGrpSpPr>
          <p:grpSpPr bwMode="auto">
            <a:xfrm>
              <a:off x="972303" y="3316148"/>
              <a:ext cx="7400602" cy="1818960"/>
              <a:chOff x="972303" y="3030707"/>
              <a:chExt cx="7400602" cy="1818960"/>
            </a:xfrm>
          </p:grpSpPr>
          <p:sp>
            <p:nvSpPr>
              <p:cNvPr id="9226" name="Rectangle 9"/>
              <p:cNvSpPr>
                <a:spLocks noChangeArrowheads="1"/>
              </p:cNvSpPr>
              <p:nvPr/>
            </p:nvSpPr>
            <p:spPr bwMode="auto">
              <a:xfrm>
                <a:off x="972303" y="3030707"/>
                <a:ext cx="2288922" cy="1818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GB">
                    <a:latin typeface="Calibri" pitchFamily="34" charset="0"/>
                  </a:rPr>
                  <a:t>Input (system)</a:t>
                </a:r>
              </a:p>
              <a:p>
                <a:endParaRPr lang="en-GB" sz="1400">
                  <a:latin typeface="Calibri" pitchFamily="34" charset="0"/>
                </a:endParaRPr>
              </a:p>
              <a:p>
                <a:r>
                  <a:rPr lang="en-GB" sz="1400">
                    <a:latin typeface="Calibri" pitchFamily="34" charset="0"/>
                  </a:rPr>
                  <a:t>School infrastructure</a:t>
                </a:r>
              </a:p>
              <a:p>
                <a:r>
                  <a:rPr lang="en-GB" sz="1400">
                    <a:latin typeface="Calibri" pitchFamily="34" charset="0"/>
                  </a:rPr>
                  <a:t>Availability of computers</a:t>
                </a:r>
              </a:p>
              <a:p>
                <a:r>
                  <a:rPr lang="en-GB" sz="1400">
                    <a:latin typeface="Calibri" pitchFamily="34" charset="0"/>
                  </a:rPr>
                  <a:t>Pre-primary education</a:t>
                </a:r>
              </a:p>
              <a:p>
                <a:r>
                  <a:rPr lang="en-GB" sz="1400">
                    <a:latin typeface="Calibri" pitchFamily="34" charset="0"/>
                  </a:rPr>
                  <a:t>Repetition</a:t>
                </a:r>
                <a:endParaRPr lang="en-GB" sz="1400"/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4205504" y="3030707"/>
                <a:ext cx="1885568" cy="177761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GB">
                    <a:latin typeface="Calibri" pitchFamily="34" charset="0"/>
                  </a:rPr>
                  <a:t>Process (school)</a:t>
                </a:r>
              </a:p>
              <a:p>
                <a:endParaRPr lang="en-GB" sz="1200">
                  <a:latin typeface="Calibri" pitchFamily="34" charset="0"/>
                </a:endParaRPr>
              </a:p>
              <a:p>
                <a:r>
                  <a:rPr lang="en-GB" sz="1400">
                    <a:latin typeface="Calibri" pitchFamily="34" charset="0"/>
                  </a:rPr>
                  <a:t>School climate</a:t>
                </a:r>
              </a:p>
              <a:p>
                <a:r>
                  <a:rPr lang="en-GB" sz="1400">
                    <a:latin typeface="Calibri" pitchFamily="34" charset="0"/>
                  </a:rPr>
                  <a:t>School management</a:t>
                </a:r>
              </a:p>
              <a:p>
                <a:r>
                  <a:rPr lang="en-GB" sz="1400">
                    <a:latin typeface="Calibri" pitchFamily="34" charset="0"/>
                  </a:rPr>
                  <a:t>Teacher satisfaction</a:t>
                </a:r>
              </a:p>
              <a:p>
                <a:r>
                  <a:rPr lang="en-GB" sz="1400">
                    <a:latin typeface="Calibri" pitchFamily="34" charset="0"/>
                  </a:rPr>
                  <a:t>Teacher performance</a:t>
                </a:r>
                <a:endParaRPr lang="en-GB" sz="1400"/>
              </a:p>
            </p:txBody>
          </p:sp>
          <p:sp>
            <p:nvSpPr>
              <p:cNvPr id="9228" name="Rectangle 13"/>
              <p:cNvSpPr>
                <a:spLocks noChangeArrowheads="1"/>
              </p:cNvSpPr>
              <p:nvPr/>
            </p:nvSpPr>
            <p:spPr bwMode="auto">
              <a:xfrm>
                <a:off x="7070471" y="3030707"/>
                <a:ext cx="1302434" cy="16122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>
                    <a:latin typeface="Calibri" pitchFamily="34" charset="0"/>
                  </a:rPr>
                  <a:t>Outcome</a:t>
                </a:r>
              </a:p>
              <a:p>
                <a:endParaRPr lang="en-GB" sz="1200">
                  <a:latin typeface="Calibri" pitchFamily="34" charset="0"/>
                </a:endParaRPr>
              </a:p>
              <a:p>
                <a:r>
                  <a:rPr lang="en-GB" sz="1200">
                    <a:latin typeface="Calibri" pitchFamily="34" charset="0"/>
                  </a:rPr>
                  <a:t>Learning</a:t>
                </a:r>
              </a:p>
              <a:p>
                <a:r>
                  <a:rPr lang="en-GB" sz="1200">
                    <a:latin typeface="Calibri" pitchFamily="34" charset="0"/>
                  </a:rPr>
                  <a:t>Civic education</a:t>
                </a:r>
              </a:p>
              <a:p>
                <a:r>
                  <a:rPr lang="en-GB" sz="1200">
                    <a:latin typeface="Calibri" pitchFamily="34" charset="0"/>
                  </a:rPr>
                  <a:t>Social and economic</a:t>
                </a:r>
              </a:p>
              <a:p>
                <a:r>
                  <a:rPr lang="en-GB" sz="1200">
                    <a:latin typeface="Calibri" pitchFamily="34" charset="0"/>
                  </a:rPr>
                  <a:t>participation</a:t>
                </a:r>
                <a:endParaRPr lang="en-GB" sz="1200"/>
              </a:p>
            </p:txBody>
          </p:sp>
          <p:sp>
            <p:nvSpPr>
              <p:cNvPr id="9229" name="Freeform 16"/>
              <p:cNvSpPr>
                <a:spLocks noEditPoints="1"/>
              </p:cNvSpPr>
              <p:nvPr/>
            </p:nvSpPr>
            <p:spPr bwMode="auto">
              <a:xfrm>
                <a:off x="6189515" y="3514306"/>
                <a:ext cx="715352" cy="214975"/>
              </a:xfrm>
              <a:custGeom>
                <a:avLst/>
                <a:gdLst>
                  <a:gd name="T0" fmla="*/ 0 w 1618"/>
                  <a:gd name="T1" fmla="*/ 2147483647 h 223"/>
                  <a:gd name="T2" fmla="*/ 2147483647 w 1618"/>
                  <a:gd name="T3" fmla="*/ 2147483647 h 223"/>
                  <a:gd name="T4" fmla="*/ 2147483647 w 1618"/>
                  <a:gd name="T5" fmla="*/ 2147483647 h 223"/>
                  <a:gd name="T6" fmla="*/ 2147483647 w 1618"/>
                  <a:gd name="T7" fmla="*/ 2147483647 h 223"/>
                  <a:gd name="T8" fmla="*/ 2147483647 w 1618"/>
                  <a:gd name="T9" fmla="*/ 2147483647 h 223"/>
                  <a:gd name="T10" fmla="*/ 2147483647 w 1618"/>
                  <a:gd name="T11" fmla="*/ 2147483647 h 223"/>
                  <a:gd name="T12" fmla="*/ 2147483647 w 1618"/>
                  <a:gd name="T13" fmla="*/ 2147483647 h 223"/>
                  <a:gd name="T14" fmla="*/ 2147483647 w 1618"/>
                  <a:gd name="T15" fmla="*/ 2147483647 h 223"/>
                  <a:gd name="T16" fmla="*/ 2147483647 w 1618"/>
                  <a:gd name="T17" fmla="*/ 2147483647 h 223"/>
                  <a:gd name="T18" fmla="*/ 2147483647 w 1618"/>
                  <a:gd name="T19" fmla="*/ 2147483647 h 223"/>
                  <a:gd name="T20" fmla="*/ 2147483647 w 1618"/>
                  <a:gd name="T21" fmla="*/ 2147483647 h 223"/>
                  <a:gd name="T22" fmla="*/ 0 w 1618"/>
                  <a:gd name="T23" fmla="*/ 2147483647 h 223"/>
                  <a:gd name="T24" fmla="*/ 0 w 1618"/>
                  <a:gd name="T25" fmla="*/ 2147483647 h 223"/>
                  <a:gd name="T26" fmla="*/ 2147483647 w 1618"/>
                  <a:gd name="T27" fmla="*/ 2147483647 h 223"/>
                  <a:gd name="T28" fmla="*/ 2147483647 w 1618"/>
                  <a:gd name="T29" fmla="*/ 2147483647 h 223"/>
                  <a:gd name="T30" fmla="*/ 2147483647 w 1618"/>
                  <a:gd name="T31" fmla="*/ 2147483647 h 223"/>
                  <a:gd name="T32" fmla="*/ 2147483647 w 1618"/>
                  <a:gd name="T33" fmla="*/ 2147483647 h 223"/>
                  <a:gd name="T34" fmla="*/ 2147483647 w 1618"/>
                  <a:gd name="T35" fmla="*/ 2147483647 h 223"/>
                  <a:gd name="T36" fmla="*/ 2147483647 w 1618"/>
                  <a:gd name="T37" fmla="*/ 2147483647 h 223"/>
                  <a:gd name="T38" fmla="*/ 2147483647 w 1618"/>
                  <a:gd name="T39" fmla="*/ 2147483647 h 223"/>
                  <a:gd name="T40" fmla="*/ 2147483647 w 1618"/>
                  <a:gd name="T41" fmla="*/ 2147483647 h 223"/>
                  <a:gd name="T42" fmla="*/ 2147483647 w 1618"/>
                  <a:gd name="T43" fmla="*/ 2147483647 h 223"/>
                  <a:gd name="T44" fmla="*/ 2147483647 w 1618"/>
                  <a:gd name="T45" fmla="*/ 2147483647 h 22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18"/>
                  <a:gd name="T70" fmla="*/ 0 h 223"/>
                  <a:gd name="T71" fmla="*/ 1618 w 1618"/>
                  <a:gd name="T72" fmla="*/ 223 h 22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18" h="223">
                    <a:moveTo>
                      <a:pt x="0" y="90"/>
                    </a:moveTo>
                    <a:lnTo>
                      <a:pt x="809" y="90"/>
                    </a:lnTo>
                    <a:lnTo>
                      <a:pt x="785" y="114"/>
                    </a:lnTo>
                    <a:lnTo>
                      <a:pt x="785" y="111"/>
                    </a:lnTo>
                    <a:cubicBezTo>
                      <a:pt x="785" y="98"/>
                      <a:pt x="796" y="87"/>
                      <a:pt x="809" y="87"/>
                    </a:cubicBezTo>
                    <a:lnTo>
                      <a:pt x="1571" y="87"/>
                    </a:lnTo>
                    <a:lnTo>
                      <a:pt x="1571" y="135"/>
                    </a:lnTo>
                    <a:lnTo>
                      <a:pt x="809" y="135"/>
                    </a:lnTo>
                    <a:lnTo>
                      <a:pt x="833" y="111"/>
                    </a:lnTo>
                    <a:lnTo>
                      <a:pt x="833" y="114"/>
                    </a:lnTo>
                    <a:cubicBezTo>
                      <a:pt x="833" y="128"/>
                      <a:pt x="823" y="138"/>
                      <a:pt x="809" y="138"/>
                    </a:cubicBezTo>
                    <a:lnTo>
                      <a:pt x="0" y="138"/>
                    </a:lnTo>
                    <a:lnTo>
                      <a:pt x="0" y="90"/>
                    </a:lnTo>
                    <a:close/>
                    <a:moveTo>
                      <a:pt x="1439" y="7"/>
                    </a:moveTo>
                    <a:lnTo>
                      <a:pt x="1618" y="111"/>
                    </a:lnTo>
                    <a:lnTo>
                      <a:pt x="1439" y="216"/>
                    </a:lnTo>
                    <a:cubicBezTo>
                      <a:pt x="1427" y="223"/>
                      <a:pt x="1413" y="219"/>
                      <a:pt x="1406" y="208"/>
                    </a:cubicBezTo>
                    <a:cubicBezTo>
                      <a:pt x="1399" y="196"/>
                      <a:pt x="1403" y="181"/>
                      <a:pt x="1415" y="175"/>
                    </a:cubicBezTo>
                    <a:lnTo>
                      <a:pt x="1559" y="91"/>
                    </a:lnTo>
                    <a:lnTo>
                      <a:pt x="1559" y="132"/>
                    </a:lnTo>
                    <a:lnTo>
                      <a:pt x="1415" y="48"/>
                    </a:lnTo>
                    <a:cubicBezTo>
                      <a:pt x="1403" y="42"/>
                      <a:pt x="1399" y="27"/>
                      <a:pt x="1406" y="15"/>
                    </a:cubicBezTo>
                    <a:cubicBezTo>
                      <a:pt x="1413" y="4"/>
                      <a:pt x="1427" y="0"/>
                      <a:pt x="1439" y="7"/>
                    </a:cubicBezTo>
                    <a:close/>
                  </a:path>
                </a:pathLst>
              </a:custGeom>
              <a:solidFill>
                <a:srgbClr val="4A7EBB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9230" name="Freeform 16"/>
              <p:cNvSpPr>
                <a:spLocks noEditPoints="1"/>
              </p:cNvSpPr>
              <p:nvPr/>
            </p:nvSpPr>
            <p:spPr bwMode="auto">
              <a:xfrm>
                <a:off x="3397204" y="3611026"/>
                <a:ext cx="642937" cy="223837"/>
              </a:xfrm>
              <a:custGeom>
                <a:avLst/>
                <a:gdLst>
                  <a:gd name="T0" fmla="*/ 0 w 1618"/>
                  <a:gd name="T1" fmla="*/ 2147483647 h 223"/>
                  <a:gd name="T2" fmla="*/ 2147483647 w 1618"/>
                  <a:gd name="T3" fmla="*/ 2147483647 h 223"/>
                  <a:gd name="T4" fmla="*/ 2147483647 w 1618"/>
                  <a:gd name="T5" fmla="*/ 2147483647 h 223"/>
                  <a:gd name="T6" fmla="*/ 2147483647 w 1618"/>
                  <a:gd name="T7" fmla="*/ 2147483647 h 223"/>
                  <a:gd name="T8" fmla="*/ 2147483647 w 1618"/>
                  <a:gd name="T9" fmla="*/ 2147483647 h 223"/>
                  <a:gd name="T10" fmla="*/ 2147483647 w 1618"/>
                  <a:gd name="T11" fmla="*/ 2147483647 h 223"/>
                  <a:gd name="T12" fmla="*/ 2147483647 w 1618"/>
                  <a:gd name="T13" fmla="*/ 2147483647 h 223"/>
                  <a:gd name="T14" fmla="*/ 2147483647 w 1618"/>
                  <a:gd name="T15" fmla="*/ 2147483647 h 223"/>
                  <a:gd name="T16" fmla="*/ 2147483647 w 1618"/>
                  <a:gd name="T17" fmla="*/ 2147483647 h 223"/>
                  <a:gd name="T18" fmla="*/ 2147483647 w 1618"/>
                  <a:gd name="T19" fmla="*/ 2147483647 h 223"/>
                  <a:gd name="T20" fmla="*/ 2147483647 w 1618"/>
                  <a:gd name="T21" fmla="*/ 2147483647 h 223"/>
                  <a:gd name="T22" fmla="*/ 0 w 1618"/>
                  <a:gd name="T23" fmla="*/ 2147483647 h 223"/>
                  <a:gd name="T24" fmla="*/ 0 w 1618"/>
                  <a:gd name="T25" fmla="*/ 2147483647 h 223"/>
                  <a:gd name="T26" fmla="*/ 2147483647 w 1618"/>
                  <a:gd name="T27" fmla="*/ 2147483647 h 223"/>
                  <a:gd name="T28" fmla="*/ 2147483647 w 1618"/>
                  <a:gd name="T29" fmla="*/ 2147483647 h 223"/>
                  <a:gd name="T30" fmla="*/ 2147483647 w 1618"/>
                  <a:gd name="T31" fmla="*/ 2147483647 h 223"/>
                  <a:gd name="T32" fmla="*/ 2147483647 w 1618"/>
                  <a:gd name="T33" fmla="*/ 2147483647 h 223"/>
                  <a:gd name="T34" fmla="*/ 2147483647 w 1618"/>
                  <a:gd name="T35" fmla="*/ 2147483647 h 223"/>
                  <a:gd name="T36" fmla="*/ 2147483647 w 1618"/>
                  <a:gd name="T37" fmla="*/ 2147483647 h 223"/>
                  <a:gd name="T38" fmla="*/ 2147483647 w 1618"/>
                  <a:gd name="T39" fmla="*/ 2147483647 h 223"/>
                  <a:gd name="T40" fmla="*/ 2147483647 w 1618"/>
                  <a:gd name="T41" fmla="*/ 2147483647 h 223"/>
                  <a:gd name="T42" fmla="*/ 2147483647 w 1618"/>
                  <a:gd name="T43" fmla="*/ 2147483647 h 223"/>
                  <a:gd name="T44" fmla="*/ 2147483647 w 1618"/>
                  <a:gd name="T45" fmla="*/ 2147483647 h 22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18"/>
                  <a:gd name="T70" fmla="*/ 0 h 223"/>
                  <a:gd name="T71" fmla="*/ 1618 w 1618"/>
                  <a:gd name="T72" fmla="*/ 223 h 22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18" h="223">
                    <a:moveTo>
                      <a:pt x="0" y="90"/>
                    </a:moveTo>
                    <a:lnTo>
                      <a:pt x="809" y="90"/>
                    </a:lnTo>
                    <a:lnTo>
                      <a:pt x="785" y="114"/>
                    </a:lnTo>
                    <a:lnTo>
                      <a:pt x="785" y="111"/>
                    </a:lnTo>
                    <a:cubicBezTo>
                      <a:pt x="785" y="98"/>
                      <a:pt x="796" y="87"/>
                      <a:pt x="809" y="87"/>
                    </a:cubicBezTo>
                    <a:lnTo>
                      <a:pt x="1571" y="87"/>
                    </a:lnTo>
                    <a:lnTo>
                      <a:pt x="1571" y="135"/>
                    </a:lnTo>
                    <a:lnTo>
                      <a:pt x="809" y="135"/>
                    </a:lnTo>
                    <a:lnTo>
                      <a:pt x="833" y="111"/>
                    </a:lnTo>
                    <a:lnTo>
                      <a:pt x="833" y="114"/>
                    </a:lnTo>
                    <a:cubicBezTo>
                      <a:pt x="833" y="128"/>
                      <a:pt x="823" y="138"/>
                      <a:pt x="809" y="138"/>
                    </a:cubicBezTo>
                    <a:lnTo>
                      <a:pt x="0" y="138"/>
                    </a:lnTo>
                    <a:lnTo>
                      <a:pt x="0" y="90"/>
                    </a:lnTo>
                    <a:close/>
                    <a:moveTo>
                      <a:pt x="1439" y="7"/>
                    </a:moveTo>
                    <a:lnTo>
                      <a:pt x="1618" y="111"/>
                    </a:lnTo>
                    <a:lnTo>
                      <a:pt x="1439" y="216"/>
                    </a:lnTo>
                    <a:cubicBezTo>
                      <a:pt x="1427" y="223"/>
                      <a:pt x="1413" y="219"/>
                      <a:pt x="1406" y="208"/>
                    </a:cubicBezTo>
                    <a:cubicBezTo>
                      <a:pt x="1399" y="196"/>
                      <a:pt x="1403" y="181"/>
                      <a:pt x="1415" y="175"/>
                    </a:cubicBezTo>
                    <a:lnTo>
                      <a:pt x="1559" y="91"/>
                    </a:lnTo>
                    <a:lnTo>
                      <a:pt x="1559" y="132"/>
                    </a:lnTo>
                    <a:lnTo>
                      <a:pt x="1415" y="48"/>
                    </a:lnTo>
                    <a:cubicBezTo>
                      <a:pt x="1403" y="42"/>
                      <a:pt x="1399" y="27"/>
                      <a:pt x="1406" y="15"/>
                    </a:cubicBezTo>
                    <a:cubicBezTo>
                      <a:pt x="1413" y="4"/>
                      <a:pt x="1427" y="0"/>
                      <a:pt x="1439" y="7"/>
                    </a:cubicBezTo>
                    <a:close/>
                  </a:path>
                </a:pathLst>
              </a:custGeom>
              <a:solidFill>
                <a:srgbClr val="4A7EBB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pied de page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1200">
                <a:solidFill>
                  <a:srgbClr val="898989"/>
                </a:solidFill>
                <a:latin typeface="Calibri" pitchFamily="34" charset="0"/>
              </a:rPr>
              <a:t>EFA and youth transition to work</a:t>
            </a:r>
          </a:p>
        </p:txBody>
      </p:sp>
      <p:pic>
        <p:nvPicPr>
          <p:cNvPr id="19459" name="Image 3" descr="Template powerpoint_logo_unesco_6langues cop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itre 1"/>
          <p:cNvSpPr>
            <a:spLocks noGrp="1"/>
          </p:cNvSpPr>
          <p:nvPr>
            <p:ph type="ctrTitle" idx="4294967295"/>
          </p:nvPr>
        </p:nvSpPr>
        <p:spPr>
          <a:xfrm>
            <a:off x="1371600" y="188913"/>
            <a:ext cx="7772400" cy="1357312"/>
          </a:xfrm>
        </p:spPr>
        <p:txBody>
          <a:bodyPr/>
          <a:lstStyle/>
          <a:p>
            <a:pPr algn="l" eaLnBrk="1" hangingPunct="1"/>
            <a:r>
              <a:rPr lang="en-GB" sz="4000" dirty="0" smtClean="0"/>
              <a:t>Factors associated with learning achievement</a:t>
            </a:r>
          </a:p>
        </p:txBody>
      </p:sp>
      <p:sp>
        <p:nvSpPr>
          <p:cNvPr id="19461" name="Sous-titre 2"/>
          <p:cNvSpPr>
            <a:spLocks noGrp="1"/>
          </p:cNvSpPr>
          <p:nvPr>
            <p:ph type="subTitle" idx="4294967295"/>
          </p:nvPr>
        </p:nvSpPr>
        <p:spPr>
          <a:xfrm>
            <a:off x="1476375" y="1557338"/>
            <a:ext cx="6840538" cy="53006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endParaRPr lang="en-GB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en-GB" sz="2400" dirty="0" smtClean="0"/>
              <a:t>4 questionnaires: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endParaRPr lang="en-GB" sz="2400" dirty="0" smtClean="0"/>
          </a:p>
          <a:p>
            <a:pPr marL="1009650" lvl="1" indent="-609600" eaLnBrk="1" hangingPunct="1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Learners (3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and 6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grade)</a:t>
            </a:r>
          </a:p>
          <a:p>
            <a:pPr marL="1009650" lvl="1" indent="-609600" eaLnBrk="1" hangingPunct="1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Families</a:t>
            </a:r>
          </a:p>
          <a:p>
            <a:pPr marL="1009650" lvl="1" indent="-609600" eaLnBrk="1" hangingPunct="1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Teachers</a:t>
            </a:r>
          </a:p>
          <a:p>
            <a:pPr marL="1009650" lvl="1" indent="-609600" eaLnBrk="1" hangingPunct="1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Directors</a:t>
            </a:r>
          </a:p>
          <a:p>
            <a:pPr marL="1009650" lvl="1" indent="-609600" eaLnBrk="1" hangingPunct="1">
              <a:lnSpc>
                <a:spcPct val="80000"/>
              </a:lnSpc>
              <a:buFontTx/>
              <a:buChar char="•"/>
            </a:pPr>
            <a:endParaRPr lang="en-GB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en-GB" sz="2400" dirty="0" smtClean="0"/>
              <a:t>Confidentiality is important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endParaRPr lang="en-GB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en-GB" sz="2400" dirty="0" smtClean="0"/>
              <a:t>Based on theoretical framework, based, in turn, on regional literature review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endParaRPr lang="en-GB" sz="2400" dirty="0" smtClean="0"/>
          </a:p>
        </p:txBody>
      </p:sp>
      <p:sp>
        <p:nvSpPr>
          <p:cNvPr id="19462" name="Espace réservé du numéro de diapositiv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192E79D-82DC-4AF0-9D2C-2BDD93062D81}" type="slidenum">
              <a:rPr lang="fr-FR" sz="1000"/>
              <a:pPr algn="r"/>
              <a:t>9</a:t>
            </a:fld>
            <a:endParaRPr lang="fr-FR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5329</TotalTime>
  <Words>552</Words>
  <Application>Microsoft Office PowerPoint</Application>
  <PresentationFormat>On-screen Show (4:3)</PresentationFormat>
  <Paragraphs>173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The Latin-American Laboratory for the Assessment of the Quality of Education (LLECE): Associated factors</vt:lpstr>
      <vt:lpstr>What is the LLECE?</vt:lpstr>
      <vt:lpstr>Which countries participate in TERCE?</vt:lpstr>
      <vt:lpstr>LLECE’s studies: who and what is assessed?</vt:lpstr>
      <vt:lpstr>Basic study design</vt:lpstr>
      <vt:lpstr>TERCE: Basic timeline</vt:lpstr>
      <vt:lpstr>The fundament of TERCE: Curriculum analysis</vt:lpstr>
      <vt:lpstr>TERCE: Analytical – conceptual model CIPP</vt:lpstr>
      <vt:lpstr>Factors associated with learning achievement</vt:lpstr>
      <vt:lpstr>PowerPoint Presentation</vt:lpstr>
    </vt:vector>
  </TitlesOfParts>
  <Company>UNESCO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Maxime BUN</dc:creator>
  <cp:lastModifiedBy>Windows User</cp:lastModifiedBy>
  <cp:revision>290</cp:revision>
  <dcterms:created xsi:type="dcterms:W3CDTF">2010-08-31T09:07:32Z</dcterms:created>
  <dcterms:modified xsi:type="dcterms:W3CDTF">2014-04-10T21:34:18Z</dcterms:modified>
</cp:coreProperties>
</file>